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Serif"/>
      <p:regular r:id="rId26"/>
      <p:bold r:id="rId27"/>
      <p:italic r:id="rId28"/>
      <p:boldItalic r:id="rId29"/>
    </p:embeddedFont>
    <p:embeddedFont>
      <p:font typeface="Roboto"/>
      <p:regular r:id="rId30"/>
      <p:bold r:id="rId31"/>
      <p:italic r:id="rId32"/>
      <p:boldItalic r:id="rId33"/>
    </p:embeddedFont>
    <p:embeddedFont>
      <p:font typeface="Nunito"/>
      <p:regular r:id="rId34"/>
      <p:bold r:id="rId35"/>
      <p:italic r:id="rId36"/>
      <p:boldItalic r:id="rId37"/>
    </p:embeddedFont>
    <p:embeddedFont>
      <p:font typeface="Lato"/>
      <p:regular r:id="rId38"/>
      <p:bold r:id="rId39"/>
      <p:italic r:id="rId40"/>
      <p:boldItalic r:id="rId41"/>
    </p:embeddedFont>
    <p:embeddedFont>
      <p:font typeface="Maven Pro"/>
      <p:regular r:id="rId42"/>
      <p:bold r:id="rId43"/>
    </p:embeddedFont>
    <p:embeddedFont>
      <p:font typeface="Lexend"/>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6.xml"/><Relationship Id="rId42" Type="http://schemas.openxmlformats.org/officeDocument/2006/relationships/font" Target="fonts/MavenPro-regular.fntdata"/><Relationship Id="rId41" Type="http://schemas.openxmlformats.org/officeDocument/2006/relationships/font" Target="fonts/Lato-boldItalic.fntdata"/><Relationship Id="rId22" Type="http://schemas.openxmlformats.org/officeDocument/2006/relationships/slide" Target="slides/slide18.xml"/><Relationship Id="rId44" Type="http://schemas.openxmlformats.org/officeDocument/2006/relationships/font" Target="fonts/Lexend-regular.fntdata"/><Relationship Id="rId21" Type="http://schemas.openxmlformats.org/officeDocument/2006/relationships/slide" Target="slides/slide17.xml"/><Relationship Id="rId43" Type="http://schemas.openxmlformats.org/officeDocument/2006/relationships/font" Target="fonts/MavenPro-bold.fntdata"/><Relationship Id="rId24" Type="http://schemas.openxmlformats.org/officeDocument/2006/relationships/slide" Target="slides/slide20.xml"/><Relationship Id="rId46" Type="http://schemas.openxmlformats.org/officeDocument/2006/relationships/font" Target="fonts/Oswald-regular.fntdata"/><Relationship Id="rId23" Type="http://schemas.openxmlformats.org/officeDocument/2006/relationships/slide" Target="slides/slide19.xml"/><Relationship Id="rId45" Type="http://schemas.openxmlformats.org/officeDocument/2006/relationships/font" Target="fonts/Lexen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erif-regular.fntdata"/><Relationship Id="rId25" Type="http://schemas.openxmlformats.org/officeDocument/2006/relationships/slide" Target="slides/slide21.xml"/><Relationship Id="rId47" Type="http://schemas.openxmlformats.org/officeDocument/2006/relationships/font" Target="fonts/Oswald-bold.fntdata"/><Relationship Id="rId28" Type="http://schemas.openxmlformats.org/officeDocument/2006/relationships/font" Target="fonts/RobotoSerif-italic.fntdata"/><Relationship Id="rId27" Type="http://schemas.openxmlformats.org/officeDocument/2006/relationships/font" Target="fonts/RobotoSerif-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erif-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Nunito-bold.fntdata"/><Relationship Id="rId12" Type="http://schemas.openxmlformats.org/officeDocument/2006/relationships/slide" Target="slides/slide8.xml"/><Relationship Id="rId34" Type="http://schemas.openxmlformats.org/officeDocument/2006/relationships/font" Target="fonts/Nunito-regular.fntdata"/><Relationship Id="rId15" Type="http://schemas.openxmlformats.org/officeDocument/2006/relationships/slide" Target="slides/slide11.xml"/><Relationship Id="rId37" Type="http://schemas.openxmlformats.org/officeDocument/2006/relationships/font" Target="fonts/Nunito-boldItalic.fntdata"/><Relationship Id="rId14" Type="http://schemas.openxmlformats.org/officeDocument/2006/relationships/slide" Target="slides/slide10.xml"/><Relationship Id="rId36" Type="http://schemas.openxmlformats.org/officeDocument/2006/relationships/font" Target="fonts/Nunito-italic.fntdata"/><Relationship Id="rId17" Type="http://schemas.openxmlformats.org/officeDocument/2006/relationships/slide" Target="slides/slide13.xml"/><Relationship Id="rId39" Type="http://schemas.openxmlformats.org/officeDocument/2006/relationships/font" Target="fonts/Lato-bold.fntdata"/><Relationship Id="rId16" Type="http://schemas.openxmlformats.org/officeDocument/2006/relationships/slide" Target="slides/slide12.xml"/><Relationship Id="rId38" Type="http://schemas.openxmlformats.org/officeDocument/2006/relationships/font" Target="fonts/La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dbf03a4af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dbf03a4af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dbf03a4a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dbf03a4a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dbf03a4a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dbf03a4a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dbf03a4a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dbf03a4a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912644cc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912644cc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912644cc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912644cc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912644cc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5912644cc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5912644cc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5912644cc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912644cc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5912644cc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912644cc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912644cc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912644cc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912644cc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9345fae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9345fae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5912644cc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5912644cc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5912644cc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5912644cc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9345fae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9345fae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dbf03a4a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dbf03a4a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9345fae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9345fae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9345faed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9345faed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9345fae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9345fae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dbf03a4a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5dbf03a4a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dbf03a4a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dbf03a4a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76" name="Shape 276"/>
        <p:cNvGrpSpPr/>
        <p:nvPr/>
      </p:nvGrpSpPr>
      <p:grpSpPr>
        <a:xfrm>
          <a:off x="0" y="0"/>
          <a:ext cx="0" cy="0"/>
          <a:chOff x="0" y="0"/>
          <a:chExt cx="0" cy="0"/>
        </a:xfrm>
      </p:grpSpPr>
      <p:sp>
        <p:nvSpPr>
          <p:cNvPr id="277" name="Google Shape;277;p13"/>
          <p:cNvSpPr txBox="1"/>
          <p:nvPr/>
        </p:nvSpPr>
        <p:spPr>
          <a:xfrm>
            <a:off x="1095375" y="2025300"/>
            <a:ext cx="74295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5900" u="sng">
                <a:solidFill>
                  <a:srgbClr val="FF0000"/>
                </a:solidFill>
                <a:highlight>
                  <a:srgbClr val="111111"/>
                </a:highlight>
                <a:latin typeface="Impact"/>
                <a:ea typeface="Impact"/>
                <a:cs typeface="Impact"/>
                <a:sym typeface="Impact"/>
              </a:rPr>
              <a:t>C</a:t>
            </a:r>
            <a:r>
              <a:rPr i="1" lang="en-GB" sz="5900" u="sng">
                <a:solidFill>
                  <a:srgbClr val="FF0000"/>
                </a:solidFill>
                <a:highlight>
                  <a:srgbClr val="111111"/>
                </a:highlight>
                <a:latin typeface="Impact"/>
                <a:ea typeface="Impact"/>
                <a:cs typeface="Impact"/>
                <a:sym typeface="Impact"/>
              </a:rPr>
              <a:t>APSTONE PROJECT -   1 </a:t>
            </a:r>
            <a:r>
              <a:rPr i="1" lang="en-GB" sz="5900" u="sng">
                <a:highlight>
                  <a:srgbClr val="111111"/>
                </a:highlight>
                <a:latin typeface="Impact"/>
                <a:ea typeface="Impact"/>
                <a:cs typeface="Impact"/>
                <a:sym typeface="Impact"/>
              </a:rPr>
              <a:t> </a:t>
            </a:r>
            <a:endParaRPr sz="2000" u="sng">
              <a:highlight>
                <a:srgbClr val="111111"/>
              </a:highlight>
              <a:latin typeface="Lato"/>
              <a:ea typeface="Lato"/>
              <a:cs typeface="Lato"/>
              <a:sym typeface="Lato"/>
            </a:endParaRPr>
          </a:p>
        </p:txBody>
      </p:sp>
      <p:sp>
        <p:nvSpPr>
          <p:cNvPr id="278" name="Google Shape;278;p13"/>
          <p:cNvSpPr txBox="1"/>
          <p:nvPr/>
        </p:nvSpPr>
        <p:spPr>
          <a:xfrm>
            <a:off x="2263950" y="963150"/>
            <a:ext cx="539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500">
                <a:solidFill>
                  <a:srgbClr val="980000"/>
                </a:solidFill>
                <a:latin typeface="Nunito"/>
                <a:ea typeface="Nunito"/>
                <a:cs typeface="Nunito"/>
                <a:sym typeface="Nunito"/>
              </a:rPr>
              <a:t>Welcome To Our  EDA Project</a:t>
            </a:r>
            <a:endParaRPr i="1" sz="2600">
              <a:solidFill>
                <a:srgbClr val="980000"/>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22"/>
          <p:cNvSpPr txBox="1"/>
          <p:nvPr/>
        </p:nvSpPr>
        <p:spPr>
          <a:xfrm>
            <a:off x="347525" y="81400"/>
            <a:ext cx="692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rgbClr val="5B0F00"/>
                </a:solidFill>
                <a:latin typeface="Impact"/>
                <a:ea typeface="Impact"/>
                <a:cs typeface="Impact"/>
                <a:sym typeface="Impact"/>
              </a:rPr>
              <a:t>  Regions </a:t>
            </a:r>
            <a:r>
              <a:rPr i="1" lang="en-GB" sz="2400">
                <a:solidFill>
                  <a:srgbClr val="5B0F00"/>
                </a:solidFill>
                <a:latin typeface="Impact"/>
                <a:ea typeface="Impact"/>
                <a:cs typeface="Impact"/>
                <a:sym typeface="Impact"/>
              </a:rPr>
              <a:t>wise terrorist attacks  </a:t>
            </a:r>
            <a:endParaRPr i="1" sz="2400">
              <a:solidFill>
                <a:srgbClr val="5B0F00"/>
              </a:solidFill>
              <a:latin typeface="Impact"/>
              <a:ea typeface="Impact"/>
              <a:cs typeface="Impact"/>
              <a:sym typeface="Impact"/>
            </a:endParaRPr>
          </a:p>
        </p:txBody>
      </p:sp>
      <p:sp>
        <p:nvSpPr>
          <p:cNvPr id="342" name="Google Shape;342;p22"/>
          <p:cNvSpPr/>
          <p:nvPr/>
        </p:nvSpPr>
        <p:spPr>
          <a:xfrm>
            <a:off x="49625" y="220450"/>
            <a:ext cx="486600" cy="276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txBox="1"/>
          <p:nvPr/>
        </p:nvSpPr>
        <p:spPr>
          <a:xfrm>
            <a:off x="297900" y="6057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4" name="Google Shape;344;p22"/>
          <p:cNvSpPr txBox="1"/>
          <p:nvPr/>
        </p:nvSpPr>
        <p:spPr>
          <a:xfrm>
            <a:off x="595775" y="6057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5" name="Google Shape;345;p22"/>
          <p:cNvSpPr/>
          <p:nvPr/>
        </p:nvSpPr>
        <p:spPr>
          <a:xfrm rot="10800000">
            <a:off x="4398750" y="219400"/>
            <a:ext cx="496500" cy="2781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txBox="1"/>
          <p:nvPr/>
        </p:nvSpPr>
        <p:spPr>
          <a:xfrm flipH="1" rot="10800000">
            <a:off x="49625" y="2856698"/>
            <a:ext cx="27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7" name="Google Shape;347;p22"/>
          <p:cNvSpPr txBox="1"/>
          <p:nvPr/>
        </p:nvSpPr>
        <p:spPr>
          <a:xfrm flipH="1" rot="-716">
            <a:off x="104450" y="2462819"/>
            <a:ext cx="28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 Maximum attacks done In Middle East and North Africa.</a:t>
            </a:r>
            <a:endParaRPr>
              <a:latin typeface="Lato"/>
              <a:ea typeface="Lato"/>
              <a:cs typeface="Lato"/>
              <a:sym typeface="Lato"/>
            </a:endParaRPr>
          </a:p>
        </p:txBody>
      </p:sp>
      <p:sp>
        <p:nvSpPr>
          <p:cNvPr id="348" name="Google Shape;348;p22"/>
          <p:cNvSpPr txBox="1"/>
          <p:nvPr/>
        </p:nvSpPr>
        <p:spPr>
          <a:xfrm>
            <a:off x="2680975" y="19859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9" name="Google Shape;349;p22"/>
          <p:cNvSpPr txBox="1"/>
          <p:nvPr/>
        </p:nvSpPr>
        <p:spPr>
          <a:xfrm flipH="1" rot="10800000">
            <a:off x="-208450" y="3747900"/>
            <a:ext cx="26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exend"/>
              <a:ea typeface="Lexend"/>
              <a:cs typeface="Lexend"/>
              <a:sym typeface="Lexend"/>
            </a:endParaRPr>
          </a:p>
        </p:txBody>
      </p:sp>
      <p:sp>
        <p:nvSpPr>
          <p:cNvPr id="350" name="Google Shape;350;p22"/>
          <p:cNvSpPr txBox="1"/>
          <p:nvPr/>
        </p:nvSpPr>
        <p:spPr>
          <a:xfrm>
            <a:off x="10000" y="4038525"/>
            <a:ext cx="28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51" name="Google Shape;351;p22"/>
          <p:cNvPicPr preferRelativeResize="0"/>
          <p:nvPr/>
        </p:nvPicPr>
        <p:blipFill>
          <a:blip r:embed="rId3">
            <a:alphaModFix/>
          </a:blip>
          <a:stretch>
            <a:fillRect/>
          </a:stretch>
        </p:blipFill>
        <p:spPr>
          <a:xfrm>
            <a:off x="4051250" y="605700"/>
            <a:ext cx="5092749" cy="4537801"/>
          </a:xfrm>
          <a:prstGeom prst="rect">
            <a:avLst/>
          </a:prstGeom>
          <a:noFill/>
          <a:ln>
            <a:noFill/>
          </a:ln>
        </p:spPr>
      </p:pic>
      <p:sp>
        <p:nvSpPr>
          <p:cNvPr id="352" name="Google Shape;352;p22"/>
          <p:cNvSpPr txBox="1"/>
          <p:nvPr/>
        </p:nvSpPr>
        <p:spPr>
          <a:xfrm>
            <a:off x="0" y="635500"/>
            <a:ext cx="292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exend"/>
                <a:ea typeface="Lexend"/>
                <a:cs typeface="Lexend"/>
                <a:sym typeface="Lexend"/>
              </a:rPr>
              <a:t>➥ Regions wise terrorist attacks shown by the line chart.</a:t>
            </a:r>
            <a:endParaRPr b="1">
              <a:latin typeface="Lexend"/>
              <a:ea typeface="Lexend"/>
              <a:cs typeface="Lexend"/>
              <a:sym typeface="Lexend"/>
            </a:endParaRPr>
          </a:p>
          <a:p>
            <a:pPr indent="0" lvl="0" marL="0" rtl="0" algn="l">
              <a:spcBef>
                <a:spcPts val="0"/>
              </a:spcBef>
              <a:spcAft>
                <a:spcPts val="0"/>
              </a:spcAft>
              <a:buNone/>
            </a:pPr>
            <a:r>
              <a:t/>
            </a:r>
            <a:endParaRPr>
              <a:latin typeface="Lato"/>
              <a:ea typeface="Lato"/>
              <a:cs typeface="Lato"/>
              <a:sym typeface="Lato"/>
            </a:endParaRPr>
          </a:p>
        </p:txBody>
      </p:sp>
      <p:sp>
        <p:nvSpPr>
          <p:cNvPr id="353" name="Google Shape;353;p22"/>
          <p:cNvSpPr txBox="1"/>
          <p:nvPr/>
        </p:nvSpPr>
        <p:spPr>
          <a:xfrm flipH="1">
            <a:off x="-679925" y="1395592"/>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4" name="Google Shape;354;p22"/>
          <p:cNvSpPr txBox="1"/>
          <p:nvPr/>
        </p:nvSpPr>
        <p:spPr>
          <a:xfrm rot="379">
            <a:off x="100" y="1325450"/>
            <a:ext cx="2720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333333"/>
                </a:solidFill>
                <a:highlight>
                  <a:srgbClr val="FFFFFF"/>
                </a:highlight>
              </a:rPr>
              <a:t>➺</a:t>
            </a:r>
            <a:r>
              <a:rPr lang="en-GB" sz="1200">
                <a:solidFill>
                  <a:srgbClr val="333333"/>
                </a:solidFill>
                <a:highlight>
                  <a:srgbClr val="FFFFFF"/>
                </a:highlight>
              </a:rPr>
              <a:t>A line chart consists of a horizontal lines i.e. x-axis and a vertical line i.e. y-axis to represent.</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 through line chart we conclude that :</a:t>
            </a:r>
            <a:endParaRPr sz="1200">
              <a:solidFill>
                <a:srgbClr val="333333"/>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
        <p:nvSpPr>
          <p:cNvPr id="355" name="Google Shape;355;p22"/>
          <p:cNvSpPr txBox="1"/>
          <p:nvPr/>
        </p:nvSpPr>
        <p:spPr>
          <a:xfrm>
            <a:off x="24750" y="2960488"/>
            <a:ext cx="287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   </a:t>
            </a:r>
            <a:r>
              <a:rPr lang="en-GB">
                <a:latin typeface="Lato"/>
                <a:ea typeface="Lato"/>
                <a:cs typeface="Lato"/>
                <a:sym typeface="Lato"/>
              </a:rPr>
              <a:t>2] Minimum attacks done in East  Asia.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56" name="Google Shape;356;p22"/>
          <p:cNvSpPr txBox="1"/>
          <p:nvPr/>
        </p:nvSpPr>
        <p:spPr>
          <a:xfrm>
            <a:off x="2869750" y="2462525"/>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7" name="Google Shape;357;p22"/>
          <p:cNvSpPr txBox="1"/>
          <p:nvPr/>
        </p:nvSpPr>
        <p:spPr>
          <a:xfrm>
            <a:off x="2353300" y="2313575"/>
            <a:ext cx="5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8" name="Google Shape;358;p22"/>
          <p:cNvSpPr txBox="1"/>
          <p:nvPr/>
        </p:nvSpPr>
        <p:spPr>
          <a:xfrm>
            <a:off x="2412875" y="22540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9" name="Google Shape;359;p22"/>
          <p:cNvSpPr txBox="1"/>
          <p:nvPr/>
        </p:nvSpPr>
        <p:spPr>
          <a:xfrm>
            <a:off x="417050" y="2671050"/>
            <a:ext cx="1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txBox="1"/>
          <p:nvPr/>
        </p:nvSpPr>
        <p:spPr>
          <a:xfrm>
            <a:off x="1410000" y="645425"/>
            <a:ext cx="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65" name="Google Shape;365;p23"/>
          <p:cNvSpPr txBox="1"/>
          <p:nvPr/>
        </p:nvSpPr>
        <p:spPr>
          <a:xfrm>
            <a:off x="943300" y="486550"/>
            <a:ext cx="3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66" name="Google Shape;366;p23"/>
          <p:cNvSpPr txBox="1"/>
          <p:nvPr/>
        </p:nvSpPr>
        <p:spPr>
          <a:xfrm>
            <a:off x="556050" y="278025"/>
            <a:ext cx="650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741B47"/>
                </a:solidFill>
                <a:latin typeface="Impact"/>
                <a:ea typeface="Impact"/>
                <a:cs typeface="Impact"/>
                <a:sym typeface="Impact"/>
              </a:rPr>
              <a:t>Country Wise Attacks</a:t>
            </a:r>
            <a:endParaRPr sz="2100">
              <a:solidFill>
                <a:srgbClr val="741B47"/>
              </a:solidFill>
              <a:latin typeface="Impact"/>
              <a:ea typeface="Impact"/>
              <a:cs typeface="Impact"/>
              <a:sym typeface="Impact"/>
            </a:endParaRPr>
          </a:p>
        </p:txBody>
      </p:sp>
      <p:sp>
        <p:nvSpPr>
          <p:cNvPr id="367" name="Google Shape;367;p23"/>
          <p:cNvSpPr/>
          <p:nvPr/>
        </p:nvSpPr>
        <p:spPr>
          <a:xfrm>
            <a:off x="49650" y="340625"/>
            <a:ext cx="506400" cy="3078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rot="10800000">
            <a:off x="2998650" y="327725"/>
            <a:ext cx="585900" cy="3456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3"/>
          <p:cNvPicPr preferRelativeResize="0"/>
          <p:nvPr/>
        </p:nvPicPr>
        <p:blipFill>
          <a:blip r:embed="rId3">
            <a:alphaModFix/>
          </a:blip>
          <a:stretch>
            <a:fillRect/>
          </a:stretch>
        </p:blipFill>
        <p:spPr>
          <a:xfrm>
            <a:off x="2949000" y="844000"/>
            <a:ext cx="6195001" cy="4296475"/>
          </a:xfrm>
          <a:prstGeom prst="rect">
            <a:avLst/>
          </a:prstGeom>
          <a:noFill/>
          <a:ln>
            <a:noFill/>
          </a:ln>
        </p:spPr>
      </p:pic>
      <p:sp>
        <p:nvSpPr>
          <p:cNvPr id="370" name="Google Shape;370;p23"/>
          <p:cNvSpPr txBox="1"/>
          <p:nvPr/>
        </p:nvSpPr>
        <p:spPr>
          <a:xfrm>
            <a:off x="49650" y="1082325"/>
            <a:ext cx="34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71" name="Google Shape;371;p23"/>
          <p:cNvSpPr txBox="1"/>
          <p:nvPr/>
        </p:nvSpPr>
        <p:spPr>
          <a:xfrm>
            <a:off x="-89375" y="844000"/>
            <a:ext cx="333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⏩Country wise attacks shown by the bar graph chart.</a:t>
            </a:r>
            <a:endParaRPr>
              <a:latin typeface="Lato"/>
              <a:ea typeface="Lato"/>
              <a:cs typeface="Lato"/>
              <a:sym typeface="Lato"/>
            </a:endParaRPr>
          </a:p>
        </p:txBody>
      </p:sp>
      <p:sp>
        <p:nvSpPr>
          <p:cNvPr id="372" name="Google Shape;372;p23"/>
          <p:cNvSpPr txBox="1"/>
          <p:nvPr/>
        </p:nvSpPr>
        <p:spPr>
          <a:xfrm>
            <a:off x="-50" y="1459600"/>
            <a:ext cx="3068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50">
                <a:solidFill>
                  <a:srgbClr val="333333"/>
                </a:solidFill>
                <a:highlight>
                  <a:srgbClr val="FFFFFF"/>
                </a:highlight>
                <a:latin typeface="Roboto"/>
                <a:ea typeface="Roboto"/>
                <a:cs typeface="Roboto"/>
                <a:sym typeface="Roboto"/>
              </a:rPr>
              <a:t>⟹</a:t>
            </a:r>
            <a:r>
              <a:rPr lang="en-GB" sz="1350">
                <a:solidFill>
                  <a:srgbClr val="333333"/>
                </a:solidFill>
                <a:highlight>
                  <a:srgbClr val="FFFFFF"/>
                </a:highlight>
                <a:latin typeface="Roboto"/>
                <a:ea typeface="Roboto"/>
                <a:cs typeface="Roboto"/>
                <a:sym typeface="Roboto"/>
              </a:rPr>
              <a:t> It consists of rectangles separated from each other with equal spaces.</a:t>
            </a:r>
            <a:endParaRPr sz="135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GB" sz="1350">
                <a:solidFill>
                  <a:srgbClr val="333333"/>
                </a:solidFill>
                <a:highlight>
                  <a:srgbClr val="FFFFFF"/>
                </a:highlight>
                <a:latin typeface="Roboto"/>
                <a:ea typeface="Roboto"/>
                <a:cs typeface="Roboto"/>
                <a:sym typeface="Roboto"/>
              </a:rPr>
              <a:t>⟹ For this bar graph we conclude that,</a:t>
            </a:r>
            <a:endParaRPr sz="1350">
              <a:solidFill>
                <a:srgbClr val="333333"/>
              </a:solidFill>
              <a:highlight>
                <a:srgbClr val="FFFFFF"/>
              </a:highlight>
              <a:latin typeface="Roboto"/>
              <a:ea typeface="Roboto"/>
              <a:cs typeface="Roboto"/>
              <a:sym typeface="Roboto"/>
            </a:endParaRPr>
          </a:p>
        </p:txBody>
      </p:sp>
      <p:sp>
        <p:nvSpPr>
          <p:cNvPr id="373" name="Google Shape;373;p23"/>
          <p:cNvSpPr txBox="1"/>
          <p:nvPr/>
        </p:nvSpPr>
        <p:spPr>
          <a:xfrm>
            <a:off x="-15125" y="2217800"/>
            <a:ext cx="3068400" cy="154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sz="1074">
                <a:latin typeface="Lato"/>
                <a:ea typeface="Lato"/>
                <a:cs typeface="Lato"/>
                <a:sym typeface="Lato"/>
              </a:rPr>
              <a:t>1]</a:t>
            </a:r>
            <a:r>
              <a:rPr lang="en-GB" sz="1174">
                <a:latin typeface="Lato"/>
                <a:ea typeface="Lato"/>
                <a:cs typeface="Lato"/>
                <a:sym typeface="Lato"/>
              </a:rPr>
              <a:t> Maximum country wise attacks done in the Iraq country from 15 countries,then after that pakistan,afghanistan,India etc.</a:t>
            </a:r>
            <a:endParaRPr sz="1174">
              <a:latin typeface="Lato"/>
              <a:ea typeface="Lato"/>
              <a:cs typeface="Lato"/>
              <a:sym typeface="Lato"/>
            </a:endParaRPr>
          </a:p>
          <a:p>
            <a:pPr indent="0" lvl="0" marL="0" rtl="0" algn="l">
              <a:spcBef>
                <a:spcPts val="0"/>
              </a:spcBef>
              <a:spcAft>
                <a:spcPts val="0"/>
              </a:spcAft>
              <a:buNone/>
            </a:pPr>
            <a:r>
              <a:t/>
            </a:r>
            <a:endParaRPr sz="1174">
              <a:latin typeface="Lato"/>
              <a:ea typeface="Lato"/>
              <a:cs typeface="Lato"/>
              <a:sym typeface="Lato"/>
            </a:endParaRPr>
          </a:p>
          <a:p>
            <a:pPr indent="0" lvl="0" marL="0" rtl="0" algn="l">
              <a:spcBef>
                <a:spcPts val="0"/>
              </a:spcBef>
              <a:spcAft>
                <a:spcPts val="0"/>
              </a:spcAft>
              <a:buNone/>
            </a:pPr>
            <a:r>
              <a:rPr lang="en-GB" sz="1174">
                <a:latin typeface="Lato"/>
                <a:ea typeface="Lato"/>
                <a:cs typeface="Lato"/>
                <a:sym typeface="Lato"/>
              </a:rPr>
              <a:t>2]minimum countrywise attacks done in the Spain country from 15 countries.</a:t>
            </a:r>
            <a:endParaRPr sz="1174">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nvSpPr>
        <p:spPr>
          <a:xfrm>
            <a:off x="675200" y="178725"/>
            <a:ext cx="589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latin typeface="Impact"/>
                <a:ea typeface="Impact"/>
                <a:cs typeface="Impact"/>
                <a:sym typeface="Impact"/>
              </a:rPr>
              <a:t>City Wise Attacks</a:t>
            </a:r>
            <a:endParaRPr sz="2600">
              <a:latin typeface="Impact"/>
              <a:ea typeface="Impact"/>
              <a:cs typeface="Impact"/>
              <a:sym typeface="Impact"/>
            </a:endParaRPr>
          </a:p>
        </p:txBody>
      </p:sp>
      <p:sp>
        <p:nvSpPr>
          <p:cNvPr id="379" name="Google Shape;379;p24"/>
          <p:cNvSpPr/>
          <p:nvPr/>
        </p:nvSpPr>
        <p:spPr>
          <a:xfrm>
            <a:off x="278050" y="276525"/>
            <a:ext cx="447000" cy="4086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3207225" y="302025"/>
            <a:ext cx="585900" cy="357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24"/>
          <p:cNvPicPr preferRelativeResize="0"/>
          <p:nvPr/>
        </p:nvPicPr>
        <p:blipFill>
          <a:blip r:embed="rId3">
            <a:alphaModFix/>
          </a:blip>
          <a:stretch>
            <a:fillRect/>
          </a:stretch>
        </p:blipFill>
        <p:spPr>
          <a:xfrm>
            <a:off x="2730600" y="923425"/>
            <a:ext cx="6466074" cy="4220075"/>
          </a:xfrm>
          <a:prstGeom prst="rect">
            <a:avLst/>
          </a:prstGeom>
          <a:noFill/>
          <a:ln>
            <a:noFill/>
          </a:ln>
        </p:spPr>
      </p:pic>
      <p:sp>
        <p:nvSpPr>
          <p:cNvPr id="382" name="Google Shape;382;p24"/>
          <p:cNvSpPr txBox="1"/>
          <p:nvPr/>
        </p:nvSpPr>
        <p:spPr>
          <a:xfrm>
            <a:off x="0" y="834075"/>
            <a:ext cx="2730600" cy="2691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Lato"/>
                <a:ea typeface="Lato"/>
                <a:cs typeface="Lato"/>
                <a:sym typeface="Lato"/>
              </a:rPr>
              <a:t>➠</a:t>
            </a:r>
            <a:r>
              <a:rPr b="1" i="1" lang="en-GB" sz="1500">
                <a:latin typeface="Lato"/>
                <a:ea typeface="Lato"/>
                <a:cs typeface="Lato"/>
                <a:sym typeface="Lato"/>
              </a:rPr>
              <a:t>city wise attacks shown by the bar graph.</a:t>
            </a:r>
            <a:endParaRPr b="1" i="1" sz="1500">
              <a:latin typeface="Lato"/>
              <a:ea typeface="Lato"/>
              <a:cs typeface="Lato"/>
              <a:sym typeface="Lato"/>
            </a:endParaRPr>
          </a:p>
          <a:p>
            <a:pPr indent="0" lvl="0" marL="0" rtl="0" algn="l">
              <a:spcBef>
                <a:spcPts val="0"/>
              </a:spcBef>
              <a:spcAft>
                <a:spcPts val="0"/>
              </a:spcAft>
              <a:buNone/>
            </a:pPr>
            <a:r>
              <a:rPr b="1" i="1" lang="en-GB" sz="1500">
                <a:latin typeface="Lato"/>
                <a:ea typeface="Lato"/>
                <a:cs typeface="Lato"/>
                <a:sym typeface="Lato"/>
              </a:rPr>
              <a:t>➟ </a:t>
            </a:r>
            <a:r>
              <a:rPr b="1" i="1" lang="en-GB">
                <a:latin typeface="Lato"/>
                <a:ea typeface="Lato"/>
                <a:cs typeface="Lato"/>
                <a:sym typeface="Lato"/>
              </a:rPr>
              <a:t>through this bar graph we conclude that :</a:t>
            </a:r>
            <a:endParaRPr b="1" i="1">
              <a:latin typeface="Lato"/>
              <a:ea typeface="Lato"/>
              <a:cs typeface="Lato"/>
              <a:sym typeface="Lato"/>
            </a:endParaRPr>
          </a:p>
          <a:p>
            <a:pPr indent="0" lvl="0" marL="0" rtl="0" algn="l">
              <a:spcBef>
                <a:spcPts val="0"/>
              </a:spcBef>
              <a:spcAft>
                <a:spcPts val="0"/>
              </a:spcAft>
              <a:buNone/>
            </a:pPr>
            <a:r>
              <a:t/>
            </a:r>
            <a:endParaRPr b="1" i="1">
              <a:latin typeface="Lato"/>
              <a:ea typeface="Lato"/>
              <a:cs typeface="Lato"/>
              <a:sym typeface="Lato"/>
            </a:endParaRPr>
          </a:p>
          <a:p>
            <a:pPr indent="0" lvl="0" marL="0" rtl="0" algn="l">
              <a:spcBef>
                <a:spcPts val="0"/>
              </a:spcBef>
              <a:spcAft>
                <a:spcPts val="0"/>
              </a:spcAft>
              <a:buNone/>
            </a:pPr>
            <a:r>
              <a:rPr i="1" lang="en-GB"/>
              <a:t>A] Maximum city wise attacks </a:t>
            </a:r>
            <a:endParaRPr i="1"/>
          </a:p>
          <a:p>
            <a:pPr indent="0" lvl="0" marL="0" rtl="0" algn="l">
              <a:spcBef>
                <a:spcPts val="0"/>
              </a:spcBef>
              <a:spcAft>
                <a:spcPts val="0"/>
              </a:spcAft>
              <a:buNone/>
            </a:pPr>
            <a:r>
              <a:rPr i="1" lang="en-GB"/>
              <a:t>done by the baghdad city.</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GB"/>
              <a:t>B] Minimum city </a:t>
            </a:r>
            <a:r>
              <a:rPr i="1" lang="en-GB"/>
              <a:t>wise attacks done by the baghdad city.</a:t>
            </a:r>
            <a:endParaRPr b="1" i="1">
              <a:latin typeface="Lato"/>
              <a:ea typeface="Lato"/>
              <a:cs typeface="Lato"/>
              <a:sym typeface="Lato"/>
            </a:endParaRPr>
          </a:p>
        </p:txBody>
      </p:sp>
      <p:sp>
        <p:nvSpPr>
          <p:cNvPr id="383" name="Google Shape;383;p24"/>
          <p:cNvSpPr txBox="1"/>
          <p:nvPr/>
        </p:nvSpPr>
        <p:spPr>
          <a:xfrm>
            <a:off x="278050" y="2204325"/>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84" name="Google Shape;384;p24"/>
          <p:cNvSpPr txBox="1"/>
          <p:nvPr/>
        </p:nvSpPr>
        <p:spPr>
          <a:xfrm>
            <a:off x="2273850" y="23235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85" name="Google Shape;385;p24"/>
          <p:cNvPicPr preferRelativeResize="0"/>
          <p:nvPr/>
        </p:nvPicPr>
        <p:blipFill>
          <a:blip r:embed="rId4">
            <a:alphaModFix/>
          </a:blip>
          <a:stretch>
            <a:fillRect/>
          </a:stretch>
        </p:blipFill>
        <p:spPr>
          <a:xfrm>
            <a:off x="0" y="3405925"/>
            <a:ext cx="2641276" cy="167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188650" y="494500"/>
            <a:ext cx="43092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lang="en-GB"/>
              <a:t>Year Wise Attacks💫</a:t>
            </a:r>
            <a:endParaRPr/>
          </a:p>
        </p:txBody>
      </p:sp>
      <p:sp>
        <p:nvSpPr>
          <p:cNvPr id="391" name="Google Shape;391;p25"/>
          <p:cNvSpPr txBox="1"/>
          <p:nvPr>
            <p:ph idx="1" type="body"/>
          </p:nvPr>
        </p:nvSpPr>
        <p:spPr>
          <a:xfrm>
            <a:off x="0" y="1469575"/>
            <a:ext cx="3256800" cy="2870400"/>
          </a:xfrm>
          <a:prstGeom prst="rect">
            <a:avLst/>
          </a:prstGeom>
        </p:spPr>
        <p:txBody>
          <a:bodyPr anchorCtr="0" anchor="t" bIns="91425" lIns="91425" spcFirstLastPara="1" rIns="91425" wrap="square" tIns="91425">
            <a:normAutofit fontScale="85000" lnSpcReduction="10000"/>
          </a:bodyPr>
          <a:lstStyle/>
          <a:p>
            <a:pPr indent="-305117" lvl="0" marL="457200" rtl="0" algn="l">
              <a:spcBef>
                <a:spcPts val="0"/>
              </a:spcBef>
              <a:spcAft>
                <a:spcPts val="0"/>
              </a:spcAft>
              <a:buClr>
                <a:srgbClr val="990000"/>
              </a:buClr>
              <a:buSzPct val="100000"/>
              <a:buChar char="❖"/>
            </a:pPr>
            <a:r>
              <a:rPr lang="en-GB" sz="1417">
                <a:solidFill>
                  <a:srgbClr val="990000"/>
                </a:solidFill>
              </a:rPr>
              <a:t>Year wise attacks shown by the bar graph.</a:t>
            </a:r>
            <a:endParaRPr sz="1417">
              <a:solidFill>
                <a:srgbClr val="990000"/>
              </a:solidFill>
            </a:endParaRPr>
          </a:p>
          <a:p>
            <a:pPr indent="-305117" lvl="0" marL="457200" rtl="0" algn="l">
              <a:spcBef>
                <a:spcPts val="0"/>
              </a:spcBef>
              <a:spcAft>
                <a:spcPts val="0"/>
              </a:spcAft>
              <a:buClr>
                <a:srgbClr val="990000"/>
              </a:buClr>
              <a:buSzPct val="100000"/>
              <a:buChar char="❖"/>
            </a:pPr>
            <a:r>
              <a:rPr lang="en-GB" sz="1417">
                <a:solidFill>
                  <a:srgbClr val="990000"/>
                </a:solidFill>
              </a:rPr>
              <a:t>Through this bar graph we conclude that:</a:t>
            </a:r>
            <a:endParaRPr sz="1417">
              <a:solidFill>
                <a:srgbClr val="990000"/>
              </a:solidFill>
            </a:endParaRPr>
          </a:p>
          <a:p>
            <a:pPr indent="-298767" lvl="0" marL="457200" rtl="0" algn="l">
              <a:spcBef>
                <a:spcPts val="0"/>
              </a:spcBef>
              <a:spcAft>
                <a:spcPts val="0"/>
              </a:spcAft>
              <a:buClr>
                <a:srgbClr val="990000"/>
              </a:buClr>
              <a:buSzPct val="91701"/>
              <a:buChar char="❖"/>
            </a:pPr>
            <a:r>
              <a:rPr lang="en-GB" sz="1417">
                <a:solidFill>
                  <a:srgbClr val="990000"/>
                </a:solidFill>
              </a:rPr>
              <a:t>In this graph we see that 1970 to 2014 increases number of attacks and after that 2014 to 2017 terrorism attacks decreases</a:t>
            </a:r>
            <a:r>
              <a:rPr lang="en-GB">
                <a:solidFill>
                  <a:srgbClr val="990000"/>
                </a:solidFill>
              </a:rPr>
              <a:t>.</a:t>
            </a:r>
            <a:endParaRPr>
              <a:solidFill>
                <a:srgbClr val="990000"/>
              </a:solidFill>
            </a:endParaRPr>
          </a:p>
          <a:p>
            <a:pPr indent="0" lvl="0" marL="0" rtl="0" algn="l">
              <a:spcBef>
                <a:spcPts val="1200"/>
              </a:spcBef>
              <a:spcAft>
                <a:spcPts val="0"/>
              </a:spcAft>
              <a:buNone/>
            </a:pPr>
            <a:r>
              <a:rPr lang="en-GB"/>
              <a:t>1</a:t>
            </a:r>
            <a:r>
              <a:rPr lang="en-GB"/>
              <a:t>. </a:t>
            </a:r>
            <a:r>
              <a:rPr lang="en-GB"/>
              <a:t>  </a:t>
            </a:r>
            <a:r>
              <a:rPr b="1" lang="en-GB" sz="1250">
                <a:solidFill>
                  <a:schemeClr val="dk2"/>
                </a:solidFill>
                <a:latin typeface="Arial"/>
                <a:ea typeface="Arial"/>
                <a:cs typeface="Arial"/>
                <a:sym typeface="Arial"/>
              </a:rPr>
              <a:t>Maximum number of attacks occurs in 2014.</a:t>
            </a:r>
            <a:endParaRPr b="1" sz="1250">
              <a:solidFill>
                <a:schemeClr val="dk2"/>
              </a:solidFill>
              <a:latin typeface="Arial"/>
              <a:ea typeface="Arial"/>
              <a:cs typeface="Arial"/>
              <a:sym typeface="Arial"/>
            </a:endParaRPr>
          </a:p>
          <a:p>
            <a:pPr indent="0" lvl="0" marL="76200" marR="76200" rtl="0" algn="l">
              <a:spcBef>
                <a:spcPts val="1200"/>
              </a:spcBef>
              <a:spcAft>
                <a:spcPts val="0"/>
              </a:spcAft>
              <a:buNone/>
            </a:pPr>
            <a:r>
              <a:rPr b="1" lang="en-GB" sz="1250">
                <a:solidFill>
                  <a:schemeClr val="dk2"/>
                </a:solidFill>
                <a:latin typeface="Arial"/>
                <a:ea typeface="Arial"/>
                <a:cs typeface="Arial"/>
                <a:sym typeface="Arial"/>
              </a:rPr>
              <a:t>2.  Minimum number of attacks occurs in 1971.</a:t>
            </a:r>
            <a:endParaRPr b="1" sz="1250">
              <a:solidFill>
                <a:schemeClr val="dk2"/>
              </a:solidFill>
              <a:latin typeface="Arial"/>
              <a:ea typeface="Arial"/>
              <a:cs typeface="Arial"/>
              <a:sym typeface="Arial"/>
            </a:endParaRPr>
          </a:p>
          <a:p>
            <a:pPr indent="0" lvl="0" marL="0" rtl="0" algn="l">
              <a:spcBef>
                <a:spcPts val="1100"/>
              </a:spcBef>
              <a:spcAft>
                <a:spcPts val="1200"/>
              </a:spcAft>
              <a:buNone/>
            </a:pPr>
            <a:r>
              <a:t/>
            </a:r>
            <a:endParaRPr/>
          </a:p>
        </p:txBody>
      </p:sp>
      <p:sp>
        <p:nvSpPr>
          <p:cNvPr id="392" name="Google Shape;392;p2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25"/>
          <p:cNvPicPr preferRelativeResize="0"/>
          <p:nvPr/>
        </p:nvPicPr>
        <p:blipFill>
          <a:blip r:embed="rId3">
            <a:alphaModFix/>
          </a:blip>
          <a:stretch>
            <a:fillRect/>
          </a:stretch>
        </p:blipFill>
        <p:spPr>
          <a:xfrm>
            <a:off x="3544850" y="494500"/>
            <a:ext cx="5599149" cy="469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26"/>
          <p:cNvPicPr preferRelativeResize="0"/>
          <p:nvPr/>
        </p:nvPicPr>
        <p:blipFill>
          <a:blip r:embed="rId3">
            <a:alphaModFix/>
          </a:blip>
          <a:stretch>
            <a:fillRect/>
          </a:stretch>
        </p:blipFill>
        <p:spPr>
          <a:xfrm>
            <a:off x="152400" y="2115000"/>
            <a:ext cx="8839200" cy="3028500"/>
          </a:xfrm>
          <a:prstGeom prst="rect">
            <a:avLst/>
          </a:prstGeom>
          <a:noFill/>
          <a:ln>
            <a:noFill/>
          </a:ln>
        </p:spPr>
      </p:pic>
      <p:sp>
        <p:nvSpPr>
          <p:cNvPr id="399" name="Google Shape;399;p26"/>
          <p:cNvSpPr txBox="1"/>
          <p:nvPr/>
        </p:nvSpPr>
        <p:spPr>
          <a:xfrm>
            <a:off x="0" y="89375"/>
            <a:ext cx="57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Lato"/>
                <a:ea typeface="Lato"/>
                <a:cs typeface="Lato"/>
                <a:sym typeface="Lato"/>
              </a:rPr>
              <a:t>➢Based on attacks type</a:t>
            </a:r>
            <a:endParaRPr sz="2300">
              <a:latin typeface="Lato"/>
              <a:ea typeface="Lato"/>
              <a:cs typeface="Lato"/>
              <a:sym typeface="Lato"/>
            </a:endParaRPr>
          </a:p>
        </p:txBody>
      </p:sp>
      <p:sp>
        <p:nvSpPr>
          <p:cNvPr id="400" name="Google Shape;400;p26"/>
          <p:cNvSpPr txBox="1"/>
          <p:nvPr/>
        </p:nvSpPr>
        <p:spPr>
          <a:xfrm>
            <a:off x="152400" y="556050"/>
            <a:ext cx="647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⏭based on attacks type shown by bar graph.</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⏭through this graph we conclude that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sz="12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200">
                <a:solidFill>
                  <a:srgbClr val="D5D5D5"/>
                </a:solidFill>
                <a:highlight>
                  <a:srgbClr val="383838"/>
                </a:highlight>
                <a:latin typeface="Roboto"/>
                <a:ea typeface="Roboto"/>
                <a:cs typeface="Roboto"/>
                <a:sym typeface="Roboto"/>
              </a:rPr>
              <a:t> </a:t>
            </a:r>
            <a:endParaRPr sz="1200">
              <a:solidFill>
                <a:srgbClr val="D5D5D5"/>
              </a:solidFill>
              <a:highlight>
                <a:srgbClr val="383838"/>
              </a:highlight>
              <a:latin typeface="Roboto"/>
              <a:ea typeface="Roboto"/>
              <a:cs typeface="Roboto"/>
              <a:sym typeface="Roboto"/>
            </a:endParaRPr>
          </a:p>
          <a:p>
            <a:pPr indent="0" lvl="0" marL="457200" rtl="0" algn="l">
              <a:spcBef>
                <a:spcPts val="0"/>
              </a:spcBef>
              <a:spcAft>
                <a:spcPts val="0"/>
              </a:spcAft>
              <a:buNone/>
            </a:pPr>
            <a:r>
              <a:t/>
            </a:r>
            <a:endParaRPr sz="1200">
              <a:solidFill>
                <a:srgbClr val="D5D5D5"/>
              </a:solidFill>
              <a:highlight>
                <a:srgbClr val="383838"/>
              </a:highlight>
              <a:latin typeface="Roboto"/>
              <a:ea typeface="Roboto"/>
              <a:cs typeface="Roboto"/>
              <a:sym typeface="Roboto"/>
            </a:endParaRPr>
          </a:p>
        </p:txBody>
      </p:sp>
      <p:sp>
        <p:nvSpPr>
          <p:cNvPr id="401" name="Google Shape;401;p26"/>
          <p:cNvSpPr txBox="1"/>
          <p:nvPr/>
        </p:nvSpPr>
        <p:spPr>
          <a:xfrm>
            <a:off x="466700" y="1143250"/>
            <a:ext cx="52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Most of the attacks were by either Bombing or Explosion.</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7"/>
          <p:cNvPicPr preferRelativeResize="0"/>
          <p:nvPr/>
        </p:nvPicPr>
        <p:blipFill>
          <a:blip r:embed="rId3">
            <a:alphaModFix/>
          </a:blip>
          <a:stretch>
            <a:fillRect/>
          </a:stretch>
        </p:blipFill>
        <p:spPr>
          <a:xfrm>
            <a:off x="5045825" y="1641850"/>
            <a:ext cx="4038600" cy="3228975"/>
          </a:xfrm>
          <a:prstGeom prst="rect">
            <a:avLst/>
          </a:prstGeom>
          <a:noFill/>
          <a:ln>
            <a:noFill/>
          </a:ln>
        </p:spPr>
      </p:pic>
      <p:sp>
        <p:nvSpPr>
          <p:cNvPr id="407" name="Google Shape;407;p27"/>
          <p:cNvSpPr txBox="1"/>
          <p:nvPr/>
        </p:nvSpPr>
        <p:spPr>
          <a:xfrm>
            <a:off x="665275" y="188650"/>
            <a:ext cx="5699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Impact"/>
                <a:ea typeface="Impact"/>
                <a:cs typeface="Impact"/>
                <a:sym typeface="Impact"/>
              </a:rPr>
              <a:t>Ba</a:t>
            </a:r>
            <a:r>
              <a:rPr lang="en-GB" sz="2300">
                <a:latin typeface="Impact"/>
                <a:ea typeface="Impact"/>
                <a:cs typeface="Impact"/>
                <a:sym typeface="Impact"/>
              </a:rPr>
              <a:t>sed On Weapons Type</a:t>
            </a:r>
            <a:endParaRPr sz="2300">
              <a:latin typeface="Impact"/>
              <a:ea typeface="Impact"/>
              <a:cs typeface="Impact"/>
              <a:sym typeface="Impact"/>
            </a:endParaRPr>
          </a:p>
        </p:txBody>
      </p:sp>
      <p:sp>
        <p:nvSpPr>
          <p:cNvPr id="408" name="Google Shape;408;p27"/>
          <p:cNvSpPr/>
          <p:nvPr/>
        </p:nvSpPr>
        <p:spPr>
          <a:xfrm>
            <a:off x="1" y="370551"/>
            <a:ext cx="727139" cy="135689"/>
          </a:xfrm>
          <a:custGeom>
            <a:rect b="b" l="l" r="r" t="t"/>
            <a:pathLst>
              <a:path extrusionOk="0" h="50442" w="70699">
                <a:moveTo>
                  <a:pt x="0" y="20653"/>
                </a:moveTo>
                <a:lnTo>
                  <a:pt x="70699" y="0"/>
                </a:lnTo>
                <a:lnTo>
                  <a:pt x="25420" y="50442"/>
                </a:lnTo>
                <a:lnTo>
                  <a:pt x="37335" y="23036"/>
                </a:lnTo>
                <a:close/>
              </a:path>
            </a:pathLst>
          </a:custGeom>
          <a:solidFill>
            <a:schemeClr val="lt2"/>
          </a:solidFill>
          <a:ln cap="flat" cmpd="sng" w="9525">
            <a:solidFill>
              <a:schemeClr val="dk2"/>
            </a:solidFill>
            <a:prstDash val="solid"/>
            <a:round/>
            <a:headEnd len="med" w="med" type="none"/>
            <a:tailEnd len="med" w="med" type="none"/>
          </a:ln>
        </p:spPr>
      </p:sp>
      <p:sp>
        <p:nvSpPr>
          <p:cNvPr id="409" name="Google Shape;409;p27"/>
          <p:cNvSpPr txBox="1"/>
          <p:nvPr/>
        </p:nvSpPr>
        <p:spPr>
          <a:xfrm>
            <a:off x="3961875" y="476625"/>
            <a:ext cx="52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10" name="Google Shape;410;p27"/>
          <p:cNvSpPr/>
          <p:nvPr/>
        </p:nvSpPr>
        <p:spPr>
          <a:xfrm rot="10800000">
            <a:off x="3786626" y="274576"/>
            <a:ext cx="727139" cy="135689"/>
          </a:xfrm>
          <a:custGeom>
            <a:rect b="b" l="l" r="r" t="t"/>
            <a:pathLst>
              <a:path extrusionOk="0" h="50442" w="70699">
                <a:moveTo>
                  <a:pt x="0" y="20653"/>
                </a:moveTo>
                <a:lnTo>
                  <a:pt x="70699" y="0"/>
                </a:lnTo>
                <a:lnTo>
                  <a:pt x="25420" y="50442"/>
                </a:lnTo>
                <a:lnTo>
                  <a:pt x="37335" y="23036"/>
                </a:lnTo>
                <a:close/>
              </a:path>
            </a:pathLst>
          </a:custGeom>
          <a:solidFill>
            <a:schemeClr val="lt2"/>
          </a:solidFill>
          <a:ln cap="flat" cmpd="sng" w="9525">
            <a:solidFill>
              <a:schemeClr val="dk2"/>
            </a:solidFill>
            <a:prstDash val="solid"/>
            <a:round/>
            <a:headEnd len="med" w="med" type="none"/>
            <a:tailEnd len="med" w="med" type="none"/>
          </a:ln>
        </p:spPr>
      </p:sp>
      <p:sp>
        <p:nvSpPr>
          <p:cNvPr id="411" name="Google Shape;411;p27"/>
          <p:cNvSpPr txBox="1"/>
          <p:nvPr/>
        </p:nvSpPr>
        <p:spPr>
          <a:xfrm rot="792">
            <a:off x="188675" y="686850"/>
            <a:ext cx="6514500" cy="926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GB" sz="1900">
                <a:latin typeface="Lato"/>
                <a:ea typeface="Lato"/>
                <a:cs typeface="Lato"/>
                <a:sym typeface="Lato"/>
              </a:rPr>
              <a:t>Based on weapons type shown by pie chart.</a:t>
            </a:r>
            <a:endParaRPr i="1" sz="1900">
              <a:latin typeface="Lato"/>
              <a:ea typeface="Lato"/>
              <a:cs typeface="Lato"/>
              <a:sym typeface="Lato"/>
            </a:endParaRPr>
          </a:p>
        </p:txBody>
      </p:sp>
      <p:sp>
        <p:nvSpPr>
          <p:cNvPr id="412" name="Google Shape;412;p27"/>
          <p:cNvSpPr txBox="1"/>
          <p:nvPr/>
        </p:nvSpPr>
        <p:spPr>
          <a:xfrm>
            <a:off x="298025" y="1112075"/>
            <a:ext cx="50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13" name="Google Shape;413;p27"/>
          <p:cNvSpPr txBox="1"/>
          <p:nvPr/>
        </p:nvSpPr>
        <p:spPr>
          <a:xfrm>
            <a:off x="298025" y="1112075"/>
            <a:ext cx="61959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50">
                <a:solidFill>
                  <a:srgbClr val="CC0000"/>
                </a:solidFill>
                <a:highlight>
                  <a:srgbClr val="FFFFFF"/>
                </a:highlight>
              </a:rPr>
              <a:t>A pie chart is a type of graph that represents the data in the circular graph</a:t>
            </a:r>
            <a:r>
              <a:rPr lang="en-GB" sz="1250">
                <a:solidFill>
                  <a:srgbClr val="4D5156"/>
                </a:solidFill>
                <a:highlight>
                  <a:srgbClr val="FFFFFF"/>
                </a:highlight>
                <a:latin typeface="Roboto"/>
                <a:ea typeface="Roboto"/>
                <a:cs typeface="Roboto"/>
                <a:sym typeface="Roboto"/>
              </a:rPr>
              <a:t>.</a:t>
            </a:r>
            <a:endParaRPr sz="1600">
              <a:latin typeface="Lato"/>
              <a:ea typeface="Lato"/>
              <a:cs typeface="Lato"/>
              <a:sym typeface="Lato"/>
            </a:endParaRPr>
          </a:p>
        </p:txBody>
      </p:sp>
      <p:sp>
        <p:nvSpPr>
          <p:cNvPr id="414" name="Google Shape;414;p27"/>
          <p:cNvSpPr/>
          <p:nvPr/>
        </p:nvSpPr>
        <p:spPr>
          <a:xfrm>
            <a:off x="0" y="1202825"/>
            <a:ext cx="367200" cy="2187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txBox="1"/>
          <p:nvPr/>
        </p:nvSpPr>
        <p:spPr>
          <a:xfrm>
            <a:off x="0" y="1747525"/>
            <a:ext cx="5401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Through this pie chart we conclude that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1] An Explosives (51.4%) type of weapons were most used in terrorist attacks.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2] The Melee (2.9%) type of weapons were least used in terrorist attacks.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8"/>
          <p:cNvPicPr preferRelativeResize="0"/>
          <p:nvPr/>
        </p:nvPicPr>
        <p:blipFill>
          <a:blip r:embed="rId3">
            <a:alphaModFix/>
          </a:blip>
          <a:stretch>
            <a:fillRect/>
          </a:stretch>
        </p:blipFill>
        <p:spPr>
          <a:xfrm>
            <a:off x="152400" y="39725"/>
            <a:ext cx="8839199" cy="3215350"/>
          </a:xfrm>
          <a:prstGeom prst="rect">
            <a:avLst/>
          </a:prstGeom>
          <a:noFill/>
          <a:ln>
            <a:noFill/>
          </a:ln>
        </p:spPr>
      </p:pic>
      <p:sp>
        <p:nvSpPr>
          <p:cNvPr id="421" name="Google Shape;421;p28"/>
          <p:cNvSpPr txBox="1"/>
          <p:nvPr/>
        </p:nvSpPr>
        <p:spPr>
          <a:xfrm>
            <a:off x="1082325" y="350315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22" name="Google Shape;422;p28"/>
          <p:cNvSpPr txBox="1"/>
          <p:nvPr/>
        </p:nvSpPr>
        <p:spPr>
          <a:xfrm>
            <a:off x="397175" y="350315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23" name="Google Shape;423;p28"/>
          <p:cNvSpPr txBox="1"/>
          <p:nvPr/>
        </p:nvSpPr>
        <p:spPr>
          <a:xfrm>
            <a:off x="59575" y="3405825"/>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24" name="Google Shape;424;p28"/>
          <p:cNvSpPr txBox="1"/>
          <p:nvPr/>
        </p:nvSpPr>
        <p:spPr>
          <a:xfrm>
            <a:off x="0" y="3296600"/>
            <a:ext cx="623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latin typeface="Lato"/>
                <a:ea typeface="Lato"/>
                <a:cs typeface="Lato"/>
                <a:sym typeface="Lato"/>
              </a:rPr>
              <a:t>Gang Names :</a:t>
            </a:r>
            <a:endParaRPr b="1" sz="2800">
              <a:latin typeface="Lato"/>
              <a:ea typeface="Lato"/>
              <a:cs typeface="Lato"/>
              <a:sym typeface="Lato"/>
            </a:endParaRPr>
          </a:p>
        </p:txBody>
      </p:sp>
      <p:sp>
        <p:nvSpPr>
          <p:cNvPr id="425" name="Google Shape;425;p28"/>
          <p:cNvSpPr txBox="1"/>
          <p:nvPr/>
        </p:nvSpPr>
        <p:spPr>
          <a:xfrm>
            <a:off x="347525" y="3806025"/>
            <a:ext cx="674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rgbClr val="5B0F00"/>
                </a:solidFill>
                <a:latin typeface="Lato"/>
                <a:ea typeface="Lato"/>
                <a:cs typeface="Lato"/>
                <a:sym typeface="Lato"/>
              </a:rPr>
              <a:t>1] Taliban is responsible for more than 7000 attacks.</a:t>
            </a:r>
            <a:endParaRPr i="1">
              <a:solidFill>
                <a:srgbClr val="5B0F00"/>
              </a:solidFill>
              <a:latin typeface="Lato"/>
              <a:ea typeface="Lato"/>
              <a:cs typeface="Lato"/>
              <a:sym typeface="Lato"/>
            </a:endParaRPr>
          </a:p>
          <a:p>
            <a:pPr indent="0" lvl="0" marL="0" rtl="0" algn="l">
              <a:spcBef>
                <a:spcPts val="0"/>
              </a:spcBef>
              <a:spcAft>
                <a:spcPts val="0"/>
              </a:spcAft>
              <a:buNone/>
            </a:pPr>
            <a:r>
              <a:t/>
            </a:r>
            <a:endParaRPr i="1">
              <a:solidFill>
                <a:srgbClr val="5B0F00"/>
              </a:solidFill>
              <a:latin typeface="Lato"/>
              <a:ea typeface="Lato"/>
              <a:cs typeface="Lato"/>
              <a:sym typeface="Lato"/>
            </a:endParaRPr>
          </a:p>
          <a:p>
            <a:pPr indent="0" lvl="0" marL="0" rtl="0" algn="l">
              <a:spcBef>
                <a:spcPts val="0"/>
              </a:spcBef>
              <a:spcAft>
                <a:spcPts val="0"/>
              </a:spcAft>
              <a:buNone/>
            </a:pPr>
            <a:r>
              <a:rPr i="1" lang="en-GB">
                <a:solidFill>
                  <a:srgbClr val="5B0F00"/>
                </a:solidFill>
                <a:latin typeface="Lato"/>
                <a:ea typeface="Lato"/>
                <a:cs typeface="Lato"/>
                <a:sym typeface="Lato"/>
              </a:rPr>
              <a:t>2]  It is the most dangerous gang.</a:t>
            </a:r>
            <a:endParaRPr i="1">
              <a:solidFill>
                <a:srgbClr val="5B0F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9"/>
          <p:cNvSpPr txBox="1"/>
          <p:nvPr/>
        </p:nvSpPr>
        <p:spPr>
          <a:xfrm>
            <a:off x="178725" y="258175"/>
            <a:ext cx="8142300" cy="851100"/>
          </a:xfrm>
          <a:prstGeom prst="rect">
            <a:avLst/>
          </a:prstGeom>
          <a:noFill/>
          <a:ln>
            <a:noFill/>
          </a:ln>
        </p:spPr>
        <p:txBody>
          <a:bodyPr anchorCtr="0" anchor="t" bIns="91425" lIns="91425" spcFirstLastPara="1" rIns="91425" wrap="square" tIns="91425">
            <a:spAutoFit/>
          </a:bodyPr>
          <a:lstStyle/>
          <a:p>
            <a:pPr indent="0" lvl="0" marL="76200" marR="76200" rtl="0" algn="l">
              <a:lnSpc>
                <a:spcPct val="115000"/>
              </a:lnSpc>
              <a:spcBef>
                <a:spcPts val="1100"/>
              </a:spcBef>
              <a:spcAft>
                <a:spcPts val="0"/>
              </a:spcAft>
              <a:buNone/>
            </a:pPr>
            <a:r>
              <a:rPr b="1" lang="en-GB" sz="1750">
                <a:solidFill>
                  <a:srgbClr val="111111"/>
                </a:solidFill>
              </a:rPr>
              <a:t>➥Total Casualties(kill and wound)in each year</a:t>
            </a:r>
            <a:endParaRPr b="1" sz="1750">
              <a:solidFill>
                <a:srgbClr val="111111"/>
              </a:solidFill>
            </a:endParaRPr>
          </a:p>
          <a:p>
            <a:pPr indent="0" lvl="0" marL="0" rtl="0" algn="l">
              <a:spcBef>
                <a:spcPts val="1100"/>
              </a:spcBef>
              <a:spcAft>
                <a:spcPts val="0"/>
              </a:spcAft>
              <a:buNone/>
            </a:pPr>
            <a:r>
              <a:t/>
            </a:r>
            <a:endParaRPr>
              <a:latin typeface="Lato"/>
              <a:ea typeface="Lato"/>
              <a:cs typeface="Lato"/>
              <a:sym typeface="Lato"/>
            </a:endParaRPr>
          </a:p>
        </p:txBody>
      </p:sp>
      <p:pic>
        <p:nvPicPr>
          <p:cNvPr id="431" name="Google Shape;431;p29"/>
          <p:cNvPicPr preferRelativeResize="0"/>
          <p:nvPr/>
        </p:nvPicPr>
        <p:blipFill>
          <a:blip r:embed="rId3">
            <a:alphaModFix/>
          </a:blip>
          <a:stretch>
            <a:fillRect/>
          </a:stretch>
        </p:blipFill>
        <p:spPr>
          <a:xfrm>
            <a:off x="0" y="2713575"/>
            <a:ext cx="9100826" cy="2429925"/>
          </a:xfrm>
          <a:prstGeom prst="rect">
            <a:avLst/>
          </a:prstGeom>
          <a:noFill/>
          <a:ln>
            <a:noFill/>
          </a:ln>
        </p:spPr>
      </p:pic>
      <p:sp>
        <p:nvSpPr>
          <p:cNvPr id="432" name="Google Shape;432;p29"/>
          <p:cNvSpPr txBox="1"/>
          <p:nvPr/>
        </p:nvSpPr>
        <p:spPr>
          <a:xfrm>
            <a:off x="337600" y="814225"/>
            <a:ext cx="7467000" cy="1205100"/>
          </a:xfrm>
          <a:prstGeom prst="rect">
            <a:avLst/>
          </a:prstGeom>
          <a:noFill/>
          <a:ln>
            <a:noFill/>
          </a:ln>
        </p:spPr>
        <p:txBody>
          <a:bodyPr anchorCtr="0" anchor="t" bIns="91425" lIns="91425" spcFirstLastPara="1" rIns="91425" wrap="square" tIns="91425">
            <a:spAutoFit/>
          </a:bodyPr>
          <a:lstStyle/>
          <a:p>
            <a:pPr indent="-307975" lvl="0" marL="457200" marR="76200" rtl="0" algn="l">
              <a:lnSpc>
                <a:spcPct val="115000"/>
              </a:lnSpc>
              <a:spcBef>
                <a:spcPts val="1100"/>
              </a:spcBef>
              <a:spcAft>
                <a:spcPts val="0"/>
              </a:spcAft>
              <a:buClr>
                <a:schemeClr val="dk2"/>
              </a:buClr>
              <a:buSzPts val="1250"/>
              <a:buAutoNum type="alphaLcPeriod"/>
            </a:pPr>
            <a:r>
              <a:rPr lang="en-GB" sz="1250">
                <a:solidFill>
                  <a:schemeClr val="dk2"/>
                </a:solidFill>
              </a:rPr>
              <a:t>Maximum </a:t>
            </a:r>
            <a:r>
              <a:rPr lang="en-GB" sz="1250">
                <a:solidFill>
                  <a:schemeClr val="dk2"/>
                </a:solidFill>
              </a:rPr>
              <a:t>casualty</a:t>
            </a:r>
            <a:r>
              <a:rPr lang="en-GB" sz="1250">
                <a:solidFill>
                  <a:schemeClr val="dk2"/>
                </a:solidFill>
              </a:rPr>
              <a:t> occurs in 2014 .</a:t>
            </a:r>
            <a:endParaRPr sz="1250">
              <a:solidFill>
                <a:schemeClr val="dk2"/>
              </a:solidFill>
            </a:endParaRPr>
          </a:p>
          <a:p>
            <a:pPr indent="-307975" lvl="0" marL="457200" marR="76200" rtl="0" algn="l">
              <a:lnSpc>
                <a:spcPct val="115000"/>
              </a:lnSpc>
              <a:spcBef>
                <a:spcPts val="0"/>
              </a:spcBef>
              <a:spcAft>
                <a:spcPts val="0"/>
              </a:spcAft>
              <a:buClr>
                <a:schemeClr val="dk2"/>
              </a:buClr>
              <a:buSzPts val="1250"/>
              <a:buAutoNum type="alphaLcPeriod"/>
            </a:pPr>
            <a:r>
              <a:rPr lang="en-GB" sz="1250">
                <a:solidFill>
                  <a:schemeClr val="dk2"/>
                </a:solidFill>
              </a:rPr>
              <a:t> Less </a:t>
            </a:r>
            <a:r>
              <a:rPr lang="en-GB" sz="1250">
                <a:solidFill>
                  <a:schemeClr val="dk2"/>
                </a:solidFill>
              </a:rPr>
              <a:t>casualty</a:t>
            </a:r>
            <a:r>
              <a:rPr lang="en-GB" sz="1250">
                <a:solidFill>
                  <a:schemeClr val="dk2"/>
                </a:solidFill>
              </a:rPr>
              <a:t> occurs in 1970 .</a:t>
            </a:r>
            <a:endParaRPr sz="1250">
              <a:solidFill>
                <a:schemeClr val="dk2"/>
              </a:solidFill>
            </a:endParaRPr>
          </a:p>
          <a:p>
            <a:pPr indent="-307975" lvl="0" marL="457200" marR="76200" rtl="0" algn="l">
              <a:lnSpc>
                <a:spcPct val="115000"/>
              </a:lnSpc>
              <a:spcBef>
                <a:spcPts val="0"/>
              </a:spcBef>
              <a:spcAft>
                <a:spcPts val="0"/>
              </a:spcAft>
              <a:buClr>
                <a:schemeClr val="dk2"/>
              </a:buClr>
              <a:buSzPts val="1250"/>
              <a:buAutoNum type="alphaLcPeriod"/>
            </a:pPr>
            <a:r>
              <a:rPr lang="en-GB" sz="1250">
                <a:solidFill>
                  <a:schemeClr val="dk2"/>
                </a:solidFill>
              </a:rPr>
              <a:t>1970 to 2014 </a:t>
            </a:r>
            <a:r>
              <a:rPr lang="en-GB" sz="1250">
                <a:solidFill>
                  <a:schemeClr val="dk2"/>
                </a:solidFill>
              </a:rPr>
              <a:t>causality</a:t>
            </a:r>
            <a:r>
              <a:rPr lang="en-GB" sz="1250">
                <a:solidFill>
                  <a:schemeClr val="dk2"/>
                </a:solidFill>
              </a:rPr>
              <a:t> has  increased.</a:t>
            </a:r>
            <a:endParaRPr sz="1250">
              <a:solidFill>
                <a:schemeClr val="dk2"/>
              </a:solidFill>
            </a:endParaRPr>
          </a:p>
          <a:p>
            <a:pPr indent="0" lvl="0" marL="0" rtl="0" algn="l">
              <a:spcBef>
                <a:spcPts val="110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36" name="Shape 436"/>
        <p:cNvGrpSpPr/>
        <p:nvPr/>
      </p:nvGrpSpPr>
      <p:grpSpPr>
        <a:xfrm>
          <a:off x="0" y="0"/>
          <a:ext cx="0" cy="0"/>
          <a:chOff x="0" y="0"/>
          <a:chExt cx="0" cy="0"/>
        </a:xfrm>
      </p:grpSpPr>
      <p:sp>
        <p:nvSpPr>
          <p:cNvPr id="437" name="Google Shape;437;p30"/>
          <p:cNvSpPr txBox="1"/>
          <p:nvPr/>
        </p:nvSpPr>
        <p:spPr>
          <a:xfrm>
            <a:off x="3028475" y="0"/>
            <a:ext cx="663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u="sng">
                <a:solidFill>
                  <a:srgbClr val="111111"/>
                </a:solidFill>
                <a:latin typeface="Lato"/>
                <a:ea typeface="Lato"/>
                <a:cs typeface="Lato"/>
                <a:sym typeface="Lato"/>
              </a:rPr>
              <a:t>Observations</a:t>
            </a:r>
            <a:endParaRPr b="1" sz="3400" u="sng">
              <a:solidFill>
                <a:srgbClr val="111111"/>
              </a:solidFill>
              <a:latin typeface="Lato"/>
              <a:ea typeface="Lato"/>
              <a:cs typeface="Lato"/>
              <a:sym typeface="Lato"/>
            </a:endParaRPr>
          </a:p>
        </p:txBody>
      </p:sp>
      <p:sp>
        <p:nvSpPr>
          <p:cNvPr id="438" name="Google Shape;438;p30"/>
          <p:cNvSpPr txBox="1"/>
          <p:nvPr/>
        </p:nvSpPr>
        <p:spPr>
          <a:xfrm>
            <a:off x="1658225" y="1002875"/>
            <a:ext cx="7040100" cy="44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Maximum attacks done In Middle East and North Africa.</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Minimum attacks done in East  Asia.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Maximum country wise attacks done in the Iraq country from 15 countries,then after that pakistan,afghanistan,India etc.</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Minimum countrywise attacks done in the Spain country from 15 countries.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Maximum city wise attacks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done by the baghdad city.</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Minimum city wise attacks done by the baghdad city.</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Maximum number of attacks occurs in 2014.</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Minimum number of attacks occurs in 1971.</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Most of the attacks were by either Bombing or Explosion.</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An Explosives (51.4%) type of weapons were most used in terrorist attacks.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Melee (2.9%) type of weapons were least used in terrorist attacks.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Taliban is responsible for more than 7000 attacks.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 It is the most dangerous gang.</a:t>
            </a:r>
            <a:endParaRPr>
              <a:solidFill>
                <a:schemeClr val="dk2"/>
              </a:solidFill>
              <a:latin typeface="Lato"/>
              <a:ea typeface="Lato"/>
              <a:cs typeface="Lato"/>
              <a:sym typeface="Lato"/>
            </a:endParaRPr>
          </a:p>
          <a:p>
            <a:pPr indent="-317500" lvl="0" marL="457200" marR="76200" rtl="0" algn="l">
              <a:lnSpc>
                <a:spcPct val="115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Maximum casualty occurs in 2014 .</a:t>
            </a:r>
            <a:endParaRPr>
              <a:solidFill>
                <a:schemeClr val="dk2"/>
              </a:solidFill>
              <a:latin typeface="Lato"/>
              <a:ea typeface="Lato"/>
              <a:cs typeface="Lato"/>
              <a:sym typeface="Lato"/>
            </a:endParaRPr>
          </a:p>
          <a:p>
            <a:pPr indent="-317500" lvl="0" marL="457200" marR="76200" rtl="0" algn="l">
              <a:lnSpc>
                <a:spcPct val="115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 Less casualty occurs in 1970 .</a:t>
            </a:r>
            <a:endParaRPr>
              <a:solidFill>
                <a:schemeClr val="dk2"/>
              </a:solidFill>
              <a:latin typeface="Lato"/>
              <a:ea typeface="Lato"/>
              <a:cs typeface="Lato"/>
              <a:sym typeface="Lato"/>
            </a:endParaRPr>
          </a:p>
          <a:p>
            <a:pPr indent="-317500" lvl="0" marL="457200" marR="76200" rtl="0" algn="l">
              <a:lnSpc>
                <a:spcPct val="115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1970 to 2014 causality has  increased.</a:t>
            </a:r>
            <a:endParaRPr i="1">
              <a:solidFill>
                <a:srgbClr val="5B0F00"/>
              </a:solidFill>
              <a:latin typeface="Lato"/>
              <a:ea typeface="Lato"/>
              <a:cs typeface="Lato"/>
              <a:sym typeface="Lato"/>
            </a:endParaRPr>
          </a:p>
          <a:p>
            <a:pPr indent="0" lvl="0" marL="0" rtl="0" algn="l">
              <a:spcBef>
                <a:spcPts val="1100"/>
              </a:spcBef>
              <a:spcAft>
                <a:spcPts val="0"/>
              </a:spcAft>
              <a:buNone/>
            </a:pPr>
            <a:r>
              <a:t/>
            </a:r>
            <a:endParaRPr sz="1200">
              <a:solidFill>
                <a:srgbClr val="D5D5D5"/>
              </a:solidFill>
              <a:highlight>
                <a:srgbClr val="383838"/>
              </a:highlight>
              <a:latin typeface="Roboto"/>
              <a:ea typeface="Roboto"/>
              <a:cs typeface="Roboto"/>
              <a:sym typeface="Roboto"/>
            </a:endParaRPr>
          </a:p>
        </p:txBody>
      </p:sp>
      <p:sp>
        <p:nvSpPr>
          <p:cNvPr id="439" name="Google Shape;439;p30"/>
          <p:cNvSpPr txBox="1"/>
          <p:nvPr/>
        </p:nvSpPr>
        <p:spPr>
          <a:xfrm>
            <a:off x="2045475" y="7745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40" name="Google Shape;440;p30"/>
          <p:cNvSpPr txBox="1"/>
          <p:nvPr/>
        </p:nvSpPr>
        <p:spPr>
          <a:xfrm>
            <a:off x="943300" y="682638"/>
            <a:ext cx="775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 </a:t>
            </a:r>
            <a:r>
              <a:rPr lang="en-GB" sz="1800">
                <a:latin typeface="Lato"/>
                <a:ea typeface="Lato"/>
                <a:cs typeface="Lato"/>
                <a:sym typeface="Lato"/>
              </a:rPr>
              <a:t>For our study we </a:t>
            </a:r>
            <a:r>
              <a:rPr lang="en-GB" sz="1800">
                <a:latin typeface="Lato"/>
                <a:ea typeface="Lato"/>
                <a:cs typeface="Lato"/>
                <a:sym typeface="Lato"/>
              </a:rPr>
              <a:t>observed</a:t>
            </a:r>
            <a:r>
              <a:rPr lang="en-GB" sz="1800">
                <a:latin typeface="Lato"/>
                <a:ea typeface="Lato"/>
                <a:cs typeface="Lato"/>
                <a:sym typeface="Lato"/>
              </a:rPr>
              <a:t> following insights:</a:t>
            </a:r>
            <a:endParaRPr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D5D5"/>
        </a:solidFill>
      </p:bgPr>
    </p:bg>
    <p:spTree>
      <p:nvGrpSpPr>
        <p:cNvPr id="444" name="Shape 444"/>
        <p:cNvGrpSpPr/>
        <p:nvPr/>
      </p:nvGrpSpPr>
      <p:grpSpPr>
        <a:xfrm>
          <a:off x="0" y="0"/>
          <a:ext cx="0" cy="0"/>
          <a:chOff x="0" y="0"/>
          <a:chExt cx="0" cy="0"/>
        </a:xfrm>
      </p:grpSpPr>
      <p:pic>
        <p:nvPicPr>
          <p:cNvPr id="445" name="Google Shape;445;p31"/>
          <p:cNvPicPr preferRelativeResize="0"/>
          <p:nvPr/>
        </p:nvPicPr>
        <p:blipFill>
          <a:blip r:embed="rId3">
            <a:alphaModFix/>
          </a:blip>
          <a:stretch>
            <a:fillRect/>
          </a:stretch>
        </p:blipFill>
        <p:spPr>
          <a:xfrm>
            <a:off x="0" y="152400"/>
            <a:ext cx="4476751" cy="4838700"/>
          </a:xfrm>
          <a:prstGeom prst="rect">
            <a:avLst/>
          </a:prstGeom>
          <a:noFill/>
          <a:ln>
            <a:noFill/>
          </a:ln>
        </p:spPr>
      </p:pic>
      <p:pic>
        <p:nvPicPr>
          <p:cNvPr id="446" name="Google Shape;446;p31"/>
          <p:cNvPicPr preferRelativeResize="0"/>
          <p:nvPr/>
        </p:nvPicPr>
        <p:blipFill>
          <a:blip r:embed="rId4">
            <a:alphaModFix/>
          </a:blip>
          <a:stretch>
            <a:fillRect/>
          </a:stretch>
        </p:blipFill>
        <p:spPr>
          <a:xfrm>
            <a:off x="4552950" y="648250"/>
            <a:ext cx="4591050" cy="3561849"/>
          </a:xfrm>
          <a:prstGeom prst="rect">
            <a:avLst/>
          </a:prstGeom>
          <a:noFill/>
          <a:ln cap="flat" cmpd="sng" w="38100">
            <a:solidFill>
              <a:srgbClr val="11111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2" name="Shape 282"/>
        <p:cNvGrpSpPr/>
        <p:nvPr/>
      </p:nvGrpSpPr>
      <p:grpSpPr>
        <a:xfrm>
          <a:off x="0" y="0"/>
          <a:ext cx="0" cy="0"/>
          <a:chOff x="0" y="0"/>
          <a:chExt cx="0" cy="0"/>
        </a:xfrm>
      </p:grpSpPr>
      <p:sp>
        <p:nvSpPr>
          <p:cNvPr id="283" name="Google Shape;283;p14"/>
          <p:cNvSpPr txBox="1"/>
          <p:nvPr/>
        </p:nvSpPr>
        <p:spPr>
          <a:xfrm>
            <a:off x="1022750" y="466700"/>
            <a:ext cx="7375800" cy="4329300"/>
          </a:xfrm>
          <a:prstGeom prst="rect">
            <a:avLst/>
          </a:prstGeom>
          <a:solidFill>
            <a:srgbClr val="A2C4C9"/>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1500">
                <a:latin typeface="Nunito"/>
                <a:ea typeface="Nunito"/>
                <a:cs typeface="Nunito"/>
                <a:sym typeface="Nunito"/>
              </a:rPr>
              <a:t>Our Project is</a:t>
            </a:r>
            <a:r>
              <a:rPr lang="en-GB">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457200" lvl="0" marL="0" rtl="0" algn="l">
              <a:spcBef>
                <a:spcPts val="0"/>
              </a:spcBef>
              <a:spcAft>
                <a:spcPts val="0"/>
              </a:spcAft>
              <a:buNone/>
            </a:pPr>
            <a:r>
              <a:rPr i="1" lang="en-GB" sz="3200">
                <a:solidFill>
                  <a:srgbClr val="5B0F00"/>
                </a:solidFill>
                <a:latin typeface="Lato"/>
                <a:ea typeface="Lato"/>
                <a:cs typeface="Lato"/>
                <a:sym typeface="Lato"/>
              </a:rPr>
              <a:t>*</a:t>
            </a:r>
            <a:r>
              <a:rPr i="1" lang="en-GB" sz="3000">
                <a:solidFill>
                  <a:srgbClr val="5B0F00"/>
                </a:solidFill>
                <a:latin typeface="Lato"/>
                <a:ea typeface="Lato"/>
                <a:cs typeface="Lato"/>
                <a:sym typeface="Lato"/>
              </a:rPr>
              <a:t>Global Terrorism Analysis*</a:t>
            </a:r>
            <a:endParaRPr i="1" sz="3000">
              <a:solidFill>
                <a:srgbClr val="5B0F00"/>
              </a:solidFill>
              <a:latin typeface="Lato"/>
              <a:ea typeface="Lato"/>
              <a:cs typeface="Lato"/>
              <a:sym typeface="Lato"/>
            </a:endParaRPr>
          </a:p>
          <a:p>
            <a:pPr indent="457200" lvl="0" marL="0" rtl="0" algn="l">
              <a:spcBef>
                <a:spcPts val="0"/>
              </a:spcBef>
              <a:spcAft>
                <a:spcPts val="0"/>
              </a:spcAft>
              <a:buNone/>
            </a:pPr>
            <a:r>
              <a:t/>
            </a:r>
            <a:endParaRPr i="1" sz="1100">
              <a:solidFill>
                <a:srgbClr val="5B0F00"/>
              </a:solidFill>
              <a:latin typeface="Lato"/>
              <a:ea typeface="Lato"/>
              <a:cs typeface="Lato"/>
              <a:sym typeface="Lato"/>
            </a:endParaRPr>
          </a:p>
          <a:p>
            <a:pPr indent="457200" lvl="0" marL="0" rtl="0" algn="l">
              <a:spcBef>
                <a:spcPts val="0"/>
              </a:spcBef>
              <a:spcAft>
                <a:spcPts val="0"/>
              </a:spcAft>
              <a:buNone/>
            </a:pPr>
            <a:r>
              <a:rPr lang="en-GB" sz="1900">
                <a:solidFill>
                  <a:srgbClr val="1C4587"/>
                </a:solidFill>
                <a:latin typeface="Lato"/>
                <a:ea typeface="Lato"/>
                <a:cs typeface="Lato"/>
                <a:sym typeface="Lato"/>
              </a:rPr>
              <a:t>👉 </a:t>
            </a:r>
            <a:r>
              <a:rPr lang="en-GB" sz="1900">
                <a:solidFill>
                  <a:srgbClr val="5B0F00"/>
                </a:solidFill>
                <a:latin typeface="Lato"/>
                <a:ea typeface="Lato"/>
                <a:cs typeface="Lato"/>
                <a:sym typeface="Lato"/>
              </a:rPr>
              <a:t>Team Name : Working With insights</a:t>
            </a:r>
            <a:r>
              <a:rPr lang="en-GB" sz="1900">
                <a:solidFill>
                  <a:srgbClr val="1C4587"/>
                </a:solidFill>
                <a:latin typeface="Lato"/>
                <a:ea typeface="Lato"/>
                <a:cs typeface="Lato"/>
                <a:sym typeface="Lato"/>
              </a:rPr>
              <a:t>👈</a:t>
            </a:r>
            <a:endParaRPr sz="1900">
              <a:solidFill>
                <a:srgbClr val="1C4587"/>
              </a:solidFill>
              <a:latin typeface="Lato"/>
              <a:ea typeface="Lato"/>
              <a:cs typeface="Lato"/>
              <a:sym typeface="Lato"/>
            </a:endParaRPr>
          </a:p>
          <a:p>
            <a:pPr indent="0" lvl="0" marL="0" rtl="0" algn="l">
              <a:spcBef>
                <a:spcPts val="0"/>
              </a:spcBef>
              <a:spcAft>
                <a:spcPts val="0"/>
              </a:spcAft>
              <a:buNone/>
            </a:pPr>
            <a:r>
              <a:t/>
            </a:r>
            <a:endParaRPr sz="1200">
              <a:solidFill>
                <a:srgbClr val="1C4587"/>
              </a:solidFill>
              <a:latin typeface="Lato"/>
              <a:ea typeface="Lato"/>
              <a:cs typeface="Lato"/>
              <a:sym typeface="Lato"/>
            </a:endParaRPr>
          </a:p>
          <a:p>
            <a:pPr indent="0" lvl="0" marL="914400" rtl="0" algn="l">
              <a:spcBef>
                <a:spcPts val="0"/>
              </a:spcBef>
              <a:spcAft>
                <a:spcPts val="0"/>
              </a:spcAft>
              <a:buNone/>
            </a:pPr>
            <a:r>
              <a:rPr i="1" lang="en-GB" sz="1700">
                <a:solidFill>
                  <a:srgbClr val="1C4587"/>
                </a:solidFill>
                <a:latin typeface="Comic Sans MS"/>
                <a:ea typeface="Comic Sans MS"/>
                <a:cs typeface="Comic Sans MS"/>
                <a:sym typeface="Comic Sans MS"/>
              </a:rPr>
              <a:t>Team Members Name :</a:t>
            </a:r>
            <a:endParaRPr i="1" sz="1700">
              <a:solidFill>
                <a:srgbClr val="1C4587"/>
              </a:solidFill>
              <a:latin typeface="Comic Sans MS"/>
              <a:ea typeface="Comic Sans MS"/>
              <a:cs typeface="Comic Sans MS"/>
              <a:sym typeface="Comic Sans MS"/>
            </a:endParaRPr>
          </a:p>
          <a:p>
            <a:pPr indent="0" lvl="0" marL="0" rtl="0" algn="l">
              <a:spcBef>
                <a:spcPts val="0"/>
              </a:spcBef>
              <a:spcAft>
                <a:spcPts val="0"/>
              </a:spcAft>
              <a:buNone/>
            </a:pPr>
            <a:r>
              <a:t/>
            </a:r>
            <a:endParaRPr i="1" sz="1200">
              <a:solidFill>
                <a:srgbClr val="1C4587"/>
              </a:solidFill>
              <a:latin typeface="Comic Sans MS"/>
              <a:ea typeface="Comic Sans MS"/>
              <a:cs typeface="Comic Sans MS"/>
              <a:sym typeface="Comic Sans MS"/>
            </a:endParaRPr>
          </a:p>
          <a:p>
            <a:pPr indent="457200" lvl="0" marL="914400" rtl="0" algn="l">
              <a:spcBef>
                <a:spcPts val="0"/>
              </a:spcBef>
              <a:spcAft>
                <a:spcPts val="0"/>
              </a:spcAft>
              <a:buNone/>
            </a:pPr>
            <a:r>
              <a:rPr lang="en-GB">
                <a:latin typeface="Oswald"/>
                <a:ea typeface="Oswald"/>
                <a:cs typeface="Oswald"/>
                <a:sym typeface="Oswald"/>
              </a:rPr>
              <a:t>➻  </a:t>
            </a:r>
            <a:r>
              <a:rPr i="1" lang="en-GB">
                <a:latin typeface="Oswald"/>
                <a:ea typeface="Oswald"/>
                <a:cs typeface="Oswald"/>
                <a:sym typeface="Oswald"/>
              </a:rPr>
              <a:t>Nikita Verma.</a:t>
            </a:r>
            <a:endParaRPr i="1">
              <a:latin typeface="Oswald"/>
              <a:ea typeface="Oswald"/>
              <a:cs typeface="Oswald"/>
              <a:sym typeface="Oswald"/>
            </a:endParaRPr>
          </a:p>
          <a:p>
            <a:pPr indent="0" lvl="0" marL="1371600" rtl="0" algn="l">
              <a:spcBef>
                <a:spcPts val="0"/>
              </a:spcBef>
              <a:spcAft>
                <a:spcPts val="0"/>
              </a:spcAft>
              <a:buNone/>
            </a:pPr>
            <a:r>
              <a:rPr i="1" lang="en-GB">
                <a:latin typeface="Oswald"/>
                <a:ea typeface="Oswald"/>
                <a:cs typeface="Oswald"/>
                <a:sym typeface="Oswald"/>
              </a:rPr>
              <a:t>➻ Tejaswini Sahu.</a:t>
            </a:r>
            <a:endParaRPr i="1">
              <a:latin typeface="Oswald"/>
              <a:ea typeface="Oswald"/>
              <a:cs typeface="Oswald"/>
              <a:sym typeface="Oswald"/>
            </a:endParaRPr>
          </a:p>
          <a:p>
            <a:pPr indent="0" lvl="0" marL="1371600" rtl="0" algn="l">
              <a:spcBef>
                <a:spcPts val="0"/>
              </a:spcBef>
              <a:spcAft>
                <a:spcPts val="0"/>
              </a:spcAft>
              <a:buNone/>
            </a:pPr>
            <a:r>
              <a:rPr i="1" lang="en-GB">
                <a:latin typeface="Oswald"/>
                <a:ea typeface="Oswald"/>
                <a:cs typeface="Oswald"/>
                <a:sym typeface="Oswald"/>
              </a:rPr>
              <a:t>➻ Ashwini Kalamkar.</a:t>
            </a:r>
            <a:endParaRPr i="1">
              <a:latin typeface="Oswald"/>
              <a:ea typeface="Oswald"/>
              <a:cs typeface="Oswald"/>
              <a:sym typeface="Oswald"/>
            </a:endParaRPr>
          </a:p>
          <a:p>
            <a:pPr indent="0" lvl="0" marL="1371600" rtl="0" algn="l">
              <a:spcBef>
                <a:spcPts val="0"/>
              </a:spcBef>
              <a:spcAft>
                <a:spcPts val="0"/>
              </a:spcAft>
              <a:buNone/>
            </a:pPr>
            <a:r>
              <a:rPr i="1" lang="en-GB">
                <a:latin typeface="Oswald"/>
                <a:ea typeface="Oswald"/>
                <a:cs typeface="Oswald"/>
                <a:sym typeface="Oswald"/>
              </a:rPr>
              <a:t>➻ Firaz Thakur.</a:t>
            </a:r>
            <a:endParaRPr>
              <a:latin typeface="Nunito"/>
              <a:ea typeface="Nunito"/>
              <a:cs typeface="Nunito"/>
              <a:sym typeface="Nunito"/>
            </a:endParaRPr>
          </a:p>
          <a:p>
            <a:pPr indent="0" lvl="0" marL="1371600" rtl="0" algn="l">
              <a:spcBef>
                <a:spcPts val="0"/>
              </a:spcBef>
              <a:spcAft>
                <a:spcPts val="0"/>
              </a:spcAft>
              <a:buNone/>
            </a:pPr>
            <a:r>
              <a:t/>
            </a:r>
            <a:endParaRPr i="1" sz="1700">
              <a:solidFill>
                <a:srgbClr val="1C4587"/>
              </a:solidFill>
              <a:latin typeface="Comic Sans MS"/>
              <a:ea typeface="Comic Sans MS"/>
              <a:cs typeface="Comic Sans MS"/>
              <a:sym typeface="Comic Sans MS"/>
            </a:endParaRPr>
          </a:p>
        </p:txBody>
      </p:sp>
      <p:pic>
        <p:nvPicPr>
          <p:cNvPr id="284" name="Google Shape;284;p14"/>
          <p:cNvPicPr preferRelativeResize="0"/>
          <p:nvPr/>
        </p:nvPicPr>
        <p:blipFill>
          <a:blip r:embed="rId3">
            <a:alphaModFix/>
          </a:blip>
          <a:stretch>
            <a:fillRect/>
          </a:stretch>
        </p:blipFill>
        <p:spPr>
          <a:xfrm>
            <a:off x="4665050" y="2263925"/>
            <a:ext cx="3733500" cy="253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50" name="Shape 450"/>
        <p:cNvGrpSpPr/>
        <p:nvPr/>
      </p:nvGrpSpPr>
      <p:grpSpPr>
        <a:xfrm>
          <a:off x="0" y="0"/>
          <a:ext cx="0" cy="0"/>
          <a:chOff x="0" y="0"/>
          <a:chExt cx="0" cy="0"/>
        </a:xfrm>
      </p:grpSpPr>
      <p:pic>
        <p:nvPicPr>
          <p:cNvPr id="451" name="Google Shape;451;p32"/>
          <p:cNvPicPr preferRelativeResize="0"/>
          <p:nvPr/>
        </p:nvPicPr>
        <p:blipFill>
          <a:blip r:embed="rId3">
            <a:alphaModFix/>
          </a:blip>
          <a:stretch>
            <a:fillRect/>
          </a:stretch>
        </p:blipFill>
        <p:spPr>
          <a:xfrm>
            <a:off x="857400" y="102750"/>
            <a:ext cx="7252384"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33"/>
          <p:cNvPicPr preferRelativeResize="0"/>
          <p:nvPr/>
        </p:nvPicPr>
        <p:blipFill>
          <a:blip r:embed="rId3">
            <a:alphaModFix/>
          </a:blip>
          <a:stretch>
            <a:fillRect/>
          </a:stretch>
        </p:blipFill>
        <p:spPr>
          <a:xfrm>
            <a:off x="152400" y="152400"/>
            <a:ext cx="9032424" cy="499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3">
            <a:alphaModFix/>
          </a:blip>
          <a:stretch>
            <a:fillRect/>
          </a:stretch>
        </p:blipFill>
        <p:spPr>
          <a:xfrm>
            <a:off x="0" y="0"/>
            <a:ext cx="9065677"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93" name="Shape 293"/>
        <p:cNvGrpSpPr/>
        <p:nvPr/>
      </p:nvGrpSpPr>
      <p:grpSpPr>
        <a:xfrm>
          <a:off x="0" y="0"/>
          <a:ext cx="0" cy="0"/>
          <a:chOff x="0" y="0"/>
          <a:chExt cx="0" cy="0"/>
        </a:xfrm>
      </p:grpSpPr>
      <p:sp>
        <p:nvSpPr>
          <p:cNvPr id="294" name="Google Shape;294;p16"/>
          <p:cNvSpPr txBox="1"/>
          <p:nvPr/>
        </p:nvSpPr>
        <p:spPr>
          <a:xfrm>
            <a:off x="2181175" y="164332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95" name="Google Shape;295;p16"/>
          <p:cNvSpPr txBox="1"/>
          <p:nvPr/>
        </p:nvSpPr>
        <p:spPr>
          <a:xfrm rot="-732">
            <a:off x="2181175" y="179322"/>
            <a:ext cx="5633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3400">
                <a:solidFill>
                  <a:schemeClr val="lt1"/>
                </a:solidFill>
                <a:latin typeface="Lato"/>
                <a:ea typeface="Lato"/>
                <a:cs typeface="Lato"/>
                <a:sym typeface="Lato"/>
              </a:rPr>
              <a:t>Global Terrorism Analysis</a:t>
            </a:r>
            <a:endParaRPr sz="2100">
              <a:solidFill>
                <a:schemeClr val="lt1"/>
              </a:solidFill>
              <a:latin typeface="Lato"/>
              <a:ea typeface="Lato"/>
              <a:cs typeface="Lato"/>
              <a:sym typeface="Lato"/>
            </a:endParaRPr>
          </a:p>
        </p:txBody>
      </p:sp>
      <p:sp>
        <p:nvSpPr>
          <p:cNvPr id="296" name="Google Shape;296;p16"/>
          <p:cNvSpPr txBox="1"/>
          <p:nvPr/>
        </p:nvSpPr>
        <p:spPr>
          <a:xfrm>
            <a:off x="824150" y="1558950"/>
            <a:ext cx="6722400" cy="1554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0000"/>
              </a:buClr>
              <a:buSzPts val="1500"/>
              <a:buAutoNum type="arabicParenR"/>
            </a:pPr>
            <a:r>
              <a:rPr i="1" lang="en-GB" sz="1500">
                <a:solidFill>
                  <a:srgbClr val="FF0000"/>
                </a:solidFill>
              </a:rPr>
              <a:t>Defining</a:t>
            </a:r>
            <a:r>
              <a:rPr i="1" lang="en-GB" sz="1500">
                <a:solidFill>
                  <a:srgbClr val="FF0000"/>
                </a:solidFill>
              </a:rPr>
              <a:t> problem Statement.</a:t>
            </a:r>
            <a:endParaRPr i="1" sz="1500">
              <a:solidFill>
                <a:srgbClr val="FF0000"/>
              </a:solidFill>
            </a:endParaRPr>
          </a:p>
          <a:p>
            <a:pPr indent="-323850" lvl="0" marL="457200" rtl="0" algn="l">
              <a:spcBef>
                <a:spcPts val="0"/>
              </a:spcBef>
              <a:spcAft>
                <a:spcPts val="0"/>
              </a:spcAft>
              <a:buClr>
                <a:srgbClr val="FF0000"/>
              </a:buClr>
              <a:buSzPts val="1500"/>
              <a:buAutoNum type="arabicParenR"/>
            </a:pPr>
            <a:r>
              <a:rPr i="1" lang="en-GB" sz="1500">
                <a:solidFill>
                  <a:srgbClr val="FF0000"/>
                </a:solidFill>
              </a:rPr>
              <a:t>Importing libraries.</a:t>
            </a:r>
            <a:endParaRPr i="1" sz="1500">
              <a:solidFill>
                <a:srgbClr val="FF0000"/>
              </a:solidFill>
            </a:endParaRPr>
          </a:p>
          <a:p>
            <a:pPr indent="-323850" lvl="0" marL="457200" rtl="0" algn="l">
              <a:spcBef>
                <a:spcPts val="0"/>
              </a:spcBef>
              <a:spcAft>
                <a:spcPts val="0"/>
              </a:spcAft>
              <a:buClr>
                <a:srgbClr val="FF0000"/>
              </a:buClr>
              <a:buSzPts val="1500"/>
              <a:buAutoNum type="arabicParenR"/>
            </a:pPr>
            <a:r>
              <a:rPr i="1" lang="en-GB" sz="1500">
                <a:solidFill>
                  <a:srgbClr val="FF0000"/>
                </a:solidFill>
              </a:rPr>
              <a:t>Descriptive Statistic.</a:t>
            </a:r>
            <a:endParaRPr i="1" sz="1500">
              <a:solidFill>
                <a:srgbClr val="FF0000"/>
              </a:solidFill>
            </a:endParaRPr>
          </a:p>
          <a:p>
            <a:pPr indent="-323850" lvl="0" marL="457200" rtl="0" algn="l">
              <a:spcBef>
                <a:spcPts val="0"/>
              </a:spcBef>
              <a:spcAft>
                <a:spcPts val="0"/>
              </a:spcAft>
              <a:buClr>
                <a:srgbClr val="FF0000"/>
              </a:buClr>
              <a:buSzPts val="1500"/>
              <a:buAutoNum type="arabicParenR"/>
            </a:pPr>
            <a:r>
              <a:rPr i="1" lang="en-GB" sz="1500">
                <a:solidFill>
                  <a:srgbClr val="FF0000"/>
                </a:solidFill>
              </a:rPr>
              <a:t>Graphical  Representation.</a:t>
            </a:r>
            <a:endParaRPr i="1" sz="1500">
              <a:solidFill>
                <a:srgbClr val="FF0000"/>
              </a:solidFill>
            </a:endParaRPr>
          </a:p>
          <a:p>
            <a:pPr indent="-323850" lvl="0" marL="457200" rtl="0" algn="l">
              <a:spcBef>
                <a:spcPts val="0"/>
              </a:spcBef>
              <a:spcAft>
                <a:spcPts val="0"/>
              </a:spcAft>
              <a:buClr>
                <a:srgbClr val="FF0000"/>
              </a:buClr>
              <a:buSzPts val="1500"/>
              <a:buAutoNum type="arabicParenR"/>
            </a:pPr>
            <a:r>
              <a:rPr i="1" lang="en-GB" sz="1500">
                <a:solidFill>
                  <a:srgbClr val="FF0000"/>
                </a:solidFill>
              </a:rPr>
              <a:t>Observation.</a:t>
            </a:r>
            <a:endParaRPr i="1" sz="1500">
              <a:solidFill>
                <a:srgbClr val="FF0000"/>
              </a:solidFill>
            </a:endParaRPr>
          </a:p>
          <a:p>
            <a:pPr indent="0" lvl="0" marL="457200" rtl="0" algn="l">
              <a:spcBef>
                <a:spcPts val="0"/>
              </a:spcBef>
              <a:spcAft>
                <a:spcPts val="0"/>
              </a:spcAft>
              <a:buNone/>
            </a:pPr>
            <a:r>
              <a:t/>
            </a:r>
            <a:endParaRPr/>
          </a:p>
        </p:txBody>
      </p:sp>
      <p:pic>
        <p:nvPicPr>
          <p:cNvPr id="297" name="Google Shape;297;p16"/>
          <p:cNvPicPr preferRelativeResize="0"/>
          <p:nvPr/>
        </p:nvPicPr>
        <p:blipFill>
          <a:blip r:embed="rId3">
            <a:alphaModFix/>
          </a:blip>
          <a:stretch>
            <a:fillRect/>
          </a:stretch>
        </p:blipFill>
        <p:spPr>
          <a:xfrm>
            <a:off x="4905150" y="1194025"/>
            <a:ext cx="3981774" cy="3333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01" name="Shape 301"/>
        <p:cNvGrpSpPr/>
        <p:nvPr/>
      </p:nvGrpSpPr>
      <p:grpSpPr>
        <a:xfrm>
          <a:off x="0" y="0"/>
          <a:ext cx="0" cy="0"/>
          <a:chOff x="0" y="0"/>
          <a:chExt cx="0" cy="0"/>
        </a:xfrm>
      </p:grpSpPr>
      <p:sp>
        <p:nvSpPr>
          <p:cNvPr id="302" name="Google Shape;302;p17"/>
          <p:cNvSpPr txBox="1"/>
          <p:nvPr/>
        </p:nvSpPr>
        <p:spPr>
          <a:xfrm>
            <a:off x="556050" y="238300"/>
            <a:ext cx="8072700" cy="4557600"/>
          </a:xfrm>
          <a:prstGeom prst="rect">
            <a:avLst/>
          </a:prstGeom>
          <a:solidFill>
            <a:schemeClr val="lt2"/>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a:t>
            </a:r>
            <a:r>
              <a:rPr lang="en-GB" sz="2900"/>
              <a:t>Problem Statement</a:t>
            </a:r>
            <a:endParaRPr sz="2900"/>
          </a:p>
          <a:p>
            <a:pPr indent="0" lvl="0" marL="0" rtl="0" algn="l">
              <a:spcBef>
                <a:spcPts val="0"/>
              </a:spcBef>
              <a:spcAft>
                <a:spcPts val="0"/>
              </a:spcAft>
              <a:buNone/>
            </a:pPr>
            <a:r>
              <a:t/>
            </a:r>
            <a:endParaRPr sz="2300"/>
          </a:p>
          <a:p>
            <a:pPr indent="0" lvl="0" marL="0" rtl="0" algn="just">
              <a:spcBef>
                <a:spcPts val="0"/>
              </a:spcBef>
              <a:spcAft>
                <a:spcPts val="0"/>
              </a:spcAft>
              <a:buNone/>
            </a:pPr>
            <a:r>
              <a:rPr lang="en-GB"/>
              <a:t>       </a:t>
            </a:r>
            <a:r>
              <a:rPr lang="en-GB" sz="1600"/>
              <a:t>Data provided by the Global Terrorism Database.csv file is in unformatted manner, uneven data, and duplicate data and also some data columns it is irrelevant, because it’s a piled-up data coming from various different countries. </a:t>
            </a:r>
            <a:endParaRPr sz="1600"/>
          </a:p>
          <a:p>
            <a:pPr indent="0" lvl="0" marL="0" rtl="0" algn="just">
              <a:spcBef>
                <a:spcPts val="0"/>
              </a:spcBef>
              <a:spcAft>
                <a:spcPts val="0"/>
              </a:spcAft>
              <a:buNone/>
            </a:pPr>
            <a:r>
              <a:rPr lang="en-GB" sz="1600"/>
              <a:t>          For doing the analysis on the data the data needs to be in correct format and well organized formed the main objective of the analysis is to obtain the meaning full information and facts from the given huge datasets by cleaning the datasets, doing a proper analysis , visualization and plotting the useful information into different graph and charts so that the trend and relationship between the various indicators on which the analysis is done can be understand easily.</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1B47"/>
        </a:solidFill>
      </p:bgPr>
    </p:bg>
    <p:spTree>
      <p:nvGrpSpPr>
        <p:cNvPr id="306" name="Shape 306"/>
        <p:cNvGrpSpPr/>
        <p:nvPr/>
      </p:nvGrpSpPr>
      <p:grpSpPr>
        <a:xfrm>
          <a:off x="0" y="0"/>
          <a:ext cx="0" cy="0"/>
          <a:chOff x="0" y="0"/>
          <a:chExt cx="0" cy="0"/>
        </a:xfrm>
      </p:grpSpPr>
      <p:sp>
        <p:nvSpPr>
          <p:cNvPr id="307" name="Google Shape;307;p18"/>
          <p:cNvSpPr txBox="1"/>
          <p:nvPr/>
        </p:nvSpPr>
        <p:spPr>
          <a:xfrm>
            <a:off x="357475" y="139025"/>
            <a:ext cx="8420100" cy="4835700"/>
          </a:xfrm>
          <a:prstGeom prst="rect">
            <a:avLst/>
          </a:prstGeom>
          <a:solidFill>
            <a:srgbClr val="C27BA0"/>
          </a:solid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GB" sz="2969">
                <a:latin typeface="Nunito"/>
                <a:ea typeface="Nunito"/>
                <a:cs typeface="Nunito"/>
                <a:sym typeface="Nunito"/>
              </a:rPr>
              <a:t>DATA DICTIONARY</a:t>
            </a:r>
            <a:endParaRPr b="1" sz="2969">
              <a:latin typeface="Nunito"/>
              <a:ea typeface="Nunito"/>
              <a:cs typeface="Nunito"/>
              <a:sym typeface="Nunito"/>
            </a:endParaRPr>
          </a:p>
          <a:p>
            <a:pPr indent="0" lvl="0" marL="0" rtl="0" algn="l">
              <a:lnSpc>
                <a:spcPct val="150000"/>
              </a:lnSpc>
              <a:spcBef>
                <a:spcPts val="0"/>
              </a:spcBef>
              <a:spcAft>
                <a:spcPts val="0"/>
              </a:spcAft>
              <a:buNone/>
            </a:pPr>
            <a:r>
              <a:t/>
            </a:r>
            <a:endParaRPr>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Year </a:t>
            </a:r>
            <a:r>
              <a:rPr lang="en-GB" sz="2075">
                <a:latin typeface="Nunito"/>
                <a:ea typeface="Nunito"/>
                <a:cs typeface="Nunito"/>
                <a:sym typeface="Nunito"/>
              </a:rPr>
              <a:t>- Year of the attack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Month </a:t>
            </a:r>
            <a:r>
              <a:rPr lang="en-GB" sz="2075">
                <a:latin typeface="Nunito"/>
                <a:ea typeface="Nunito"/>
                <a:cs typeface="Nunito"/>
                <a:sym typeface="Nunito"/>
              </a:rPr>
              <a:t>- Month of the attack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Day </a:t>
            </a:r>
            <a:r>
              <a:rPr lang="en-GB" sz="2075">
                <a:latin typeface="Nunito"/>
                <a:ea typeface="Nunito"/>
                <a:cs typeface="Nunito"/>
                <a:sym typeface="Nunito"/>
              </a:rPr>
              <a:t>- Day of the attack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Region </a:t>
            </a:r>
            <a:r>
              <a:rPr lang="en-GB" sz="2075">
                <a:latin typeface="Nunito"/>
                <a:ea typeface="Nunito"/>
                <a:cs typeface="Nunito"/>
                <a:sym typeface="Nunito"/>
              </a:rPr>
              <a:t>- Name of the region where the attack happened consists of values like East Asia,Western Europe, etc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Country </a:t>
            </a:r>
            <a:r>
              <a:rPr lang="en-GB" sz="2075">
                <a:latin typeface="Nunito"/>
                <a:ea typeface="Nunito"/>
                <a:cs typeface="Nunito"/>
                <a:sym typeface="Nunito"/>
              </a:rPr>
              <a:t>– Name of the countries where the attack happened consists of values like Mexico, India, Iraq, Portugal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State </a:t>
            </a:r>
            <a:r>
              <a:rPr lang="en-GB" sz="2075">
                <a:latin typeface="Nunito"/>
                <a:ea typeface="Nunito"/>
                <a:cs typeface="Nunito"/>
                <a:sym typeface="Nunito"/>
              </a:rPr>
              <a:t>– Name of the provinces/states where the attack happened which consists of values like Lattakia , Manipur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City </a:t>
            </a:r>
            <a:r>
              <a:rPr lang="en-GB" sz="2075">
                <a:latin typeface="Nunito"/>
                <a:ea typeface="Nunito"/>
                <a:cs typeface="Nunito"/>
                <a:sym typeface="Nunito"/>
              </a:rPr>
              <a:t>– Name of the cities were attack happened consists of values like Baghdad, Mexico city, Imphal,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Latitude </a:t>
            </a:r>
            <a:r>
              <a:rPr lang="en-GB" sz="2075">
                <a:latin typeface="Nunito"/>
                <a:ea typeface="Nunito"/>
                <a:cs typeface="Nunito"/>
                <a:sym typeface="Nunito"/>
              </a:rPr>
              <a:t>- Latitude of the location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Longitude</a:t>
            </a:r>
            <a:r>
              <a:rPr lang="en-GB" sz="2075">
                <a:latin typeface="Nunito"/>
                <a:ea typeface="Nunito"/>
                <a:cs typeface="Nunito"/>
                <a:sym typeface="Nunito"/>
              </a:rPr>
              <a:t>- Longitude of the location </a:t>
            </a:r>
            <a:endParaRPr sz="2075">
              <a:latin typeface="Nunito"/>
              <a:ea typeface="Nunito"/>
              <a:cs typeface="Nunito"/>
              <a:sym typeface="Nunito"/>
            </a:endParaRPr>
          </a:p>
          <a:p>
            <a:pPr indent="0" lvl="0" marL="457200" rtl="0" algn="just">
              <a:lnSpc>
                <a:spcPct val="150000"/>
              </a:lnSpc>
              <a:spcBef>
                <a:spcPts val="0"/>
              </a:spcBef>
              <a:spcAft>
                <a:spcPts val="0"/>
              </a:spcAft>
              <a:buNone/>
            </a:pPr>
            <a:r>
              <a:rPr b="1" lang="en-GB" sz="2075">
                <a:latin typeface="Nunito"/>
                <a:ea typeface="Nunito"/>
                <a:cs typeface="Nunito"/>
                <a:sym typeface="Nunito"/>
              </a:rPr>
              <a:t>Location </a:t>
            </a:r>
            <a:r>
              <a:rPr lang="en-GB" sz="2075">
                <a:latin typeface="Nunito"/>
                <a:ea typeface="Nunito"/>
                <a:cs typeface="Nunito"/>
                <a:sym typeface="Nunito"/>
              </a:rPr>
              <a:t>-Gives information of where the incident took place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Summary</a:t>
            </a:r>
            <a:r>
              <a:rPr lang="en-GB" sz="2075">
                <a:latin typeface="Nunito"/>
                <a:ea typeface="Nunito"/>
                <a:cs typeface="Nunito"/>
                <a:sym typeface="Nunito"/>
              </a:rPr>
              <a:t>- Gives information about the attacks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Attack_type </a:t>
            </a:r>
            <a:r>
              <a:rPr lang="en-GB" sz="2075">
                <a:latin typeface="Nunito"/>
                <a:ea typeface="Nunito"/>
                <a:cs typeface="Nunito"/>
                <a:sym typeface="Nunito"/>
              </a:rPr>
              <a:t>- Consists of categories like explosion, armed assault, assassination, kidnapping.</a:t>
            </a:r>
            <a:endParaRPr sz="2075">
              <a:latin typeface="Nunito"/>
              <a:ea typeface="Nunito"/>
              <a:cs typeface="Nunito"/>
              <a:sym typeface="Nunito"/>
            </a:endParaRPr>
          </a:p>
          <a:p>
            <a:pPr indent="-284146" lvl="0" marL="457200" rtl="0" algn="just">
              <a:lnSpc>
                <a:spcPct val="130000"/>
              </a:lnSpc>
              <a:spcBef>
                <a:spcPts val="0"/>
              </a:spcBef>
              <a:spcAft>
                <a:spcPts val="0"/>
              </a:spcAft>
              <a:buSzPct val="76643"/>
              <a:buFont typeface="Nunito"/>
              <a:buChar char="●"/>
            </a:pPr>
            <a:r>
              <a:rPr b="1" lang="en-GB" sz="2075">
                <a:latin typeface="Nunito"/>
                <a:ea typeface="Nunito"/>
                <a:cs typeface="Nunito"/>
                <a:sym typeface="Nunito"/>
              </a:rPr>
              <a:t>Target_type</a:t>
            </a:r>
            <a:r>
              <a:rPr b="1" lang="en-GB" sz="584">
                <a:latin typeface="Nunito"/>
                <a:ea typeface="Nunito"/>
                <a:cs typeface="Nunito"/>
                <a:sym typeface="Nunito"/>
              </a:rPr>
              <a:t> </a:t>
            </a:r>
            <a:r>
              <a:rPr lang="en-GB" sz="2075">
                <a:latin typeface="Nunito"/>
                <a:ea typeface="Nunito"/>
                <a:cs typeface="Nunito"/>
                <a:sym typeface="Nunito"/>
              </a:rPr>
              <a:t>- Consists of categorical values like private citizens, military, police, government officials, transportation,education, religious institution, airports, etc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Gang_name </a:t>
            </a:r>
            <a:r>
              <a:rPr lang="en-GB" sz="2075">
                <a:latin typeface="Nunito"/>
                <a:ea typeface="Nunito"/>
                <a:cs typeface="Nunito"/>
                <a:sym typeface="Nunito"/>
              </a:rPr>
              <a:t>- Organization that claimed responsibility of an attack</a:t>
            </a:r>
            <a:endParaRPr sz="2075">
              <a:latin typeface="Nunito"/>
              <a:ea typeface="Nunito"/>
              <a:cs typeface="Nunito"/>
              <a:sym typeface="Nunito"/>
            </a:endParaRPr>
          </a:p>
          <a:p>
            <a:pPr indent="-301074" lvl="0" marL="457200" rtl="0" algn="l">
              <a:lnSpc>
                <a:spcPct val="150000"/>
              </a:lnSpc>
              <a:spcBef>
                <a:spcPts val="0"/>
              </a:spcBef>
              <a:spcAft>
                <a:spcPts val="0"/>
              </a:spcAft>
              <a:buSzPct val="100000"/>
              <a:buFont typeface="Nunito"/>
              <a:buChar char="●"/>
            </a:pPr>
            <a:r>
              <a:rPr b="1" lang="en-GB" sz="2075">
                <a:latin typeface="Nunito"/>
                <a:ea typeface="Nunito"/>
                <a:cs typeface="Nunito"/>
                <a:sym typeface="Nunito"/>
              </a:rPr>
              <a:t>Weapon_type </a:t>
            </a:r>
            <a:r>
              <a:rPr lang="en-GB" sz="2075">
                <a:latin typeface="Nunito"/>
                <a:ea typeface="Nunito"/>
                <a:cs typeface="Nunito"/>
                <a:sym typeface="Nunito"/>
              </a:rPr>
              <a:t>- Type of weapon used in the attack. </a:t>
            </a:r>
            <a:r>
              <a:rPr lang="en-GB" sz="2075">
                <a:latin typeface="Nunito"/>
                <a:ea typeface="Nunito"/>
                <a:cs typeface="Nunito"/>
                <a:sym typeface="Nunito"/>
              </a:rPr>
              <a:t>Weapon Type 1</a:t>
            </a:r>
            <a:r>
              <a:rPr lang="en-GB" sz="2075">
                <a:latin typeface="Nunito"/>
                <a:ea typeface="Nunito"/>
                <a:cs typeface="Nunito"/>
                <a:sym typeface="Nunito"/>
              </a:rPr>
              <a:t> contains values like   firearms, explosives, melee, vehicles etc.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Killed </a:t>
            </a:r>
            <a:r>
              <a:rPr lang="en-GB" sz="2075">
                <a:latin typeface="Nunito"/>
                <a:ea typeface="Nunito"/>
                <a:cs typeface="Nunito"/>
                <a:sym typeface="Nunito"/>
              </a:rPr>
              <a:t>- Number of people killed in any event. </a:t>
            </a:r>
            <a:endParaRPr sz="2075">
              <a:latin typeface="Nunito"/>
              <a:ea typeface="Nunito"/>
              <a:cs typeface="Nunito"/>
              <a:sym typeface="Nunito"/>
            </a:endParaRPr>
          </a:p>
          <a:p>
            <a:pPr indent="-301074" lvl="0" marL="457200" rtl="0" algn="just">
              <a:lnSpc>
                <a:spcPct val="150000"/>
              </a:lnSpc>
              <a:spcBef>
                <a:spcPts val="0"/>
              </a:spcBef>
              <a:spcAft>
                <a:spcPts val="0"/>
              </a:spcAft>
              <a:buSzPct val="100000"/>
              <a:buFont typeface="Nunito"/>
              <a:buChar char="●"/>
            </a:pPr>
            <a:r>
              <a:rPr b="1" lang="en-GB" sz="2075">
                <a:latin typeface="Nunito"/>
                <a:ea typeface="Nunito"/>
                <a:cs typeface="Nunito"/>
                <a:sym typeface="Nunito"/>
              </a:rPr>
              <a:t>Wounded </a:t>
            </a:r>
            <a:r>
              <a:rPr lang="en-GB" sz="2075">
                <a:latin typeface="Nunito"/>
                <a:ea typeface="Nunito"/>
                <a:cs typeface="Nunito"/>
                <a:sym typeface="Nunito"/>
              </a:rPr>
              <a:t>- Number of people wounded in any event. </a:t>
            </a:r>
            <a:endParaRPr sz="2075">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838"/>
        </a:solidFill>
      </p:bgPr>
    </p:bg>
    <p:spTree>
      <p:nvGrpSpPr>
        <p:cNvPr id="311" name="Shape 311"/>
        <p:cNvGrpSpPr/>
        <p:nvPr/>
      </p:nvGrpSpPr>
      <p:grpSpPr>
        <a:xfrm>
          <a:off x="0" y="0"/>
          <a:ext cx="0" cy="0"/>
          <a:chOff x="0" y="0"/>
          <a:chExt cx="0" cy="0"/>
        </a:xfrm>
      </p:grpSpPr>
      <p:sp>
        <p:nvSpPr>
          <p:cNvPr id="312" name="Google Shape;312;p19"/>
          <p:cNvSpPr txBox="1"/>
          <p:nvPr/>
        </p:nvSpPr>
        <p:spPr>
          <a:xfrm>
            <a:off x="962025" y="7582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13" name="Google Shape;313;p19"/>
          <p:cNvPicPr preferRelativeResize="0"/>
          <p:nvPr/>
        </p:nvPicPr>
        <p:blipFill rotWithShape="1">
          <a:blip r:embed="rId3">
            <a:alphaModFix/>
          </a:blip>
          <a:srcRect b="0" l="2922" r="0" t="0"/>
          <a:stretch/>
        </p:blipFill>
        <p:spPr>
          <a:xfrm>
            <a:off x="0" y="0"/>
            <a:ext cx="9144000" cy="2113600"/>
          </a:xfrm>
          <a:prstGeom prst="rect">
            <a:avLst/>
          </a:prstGeom>
          <a:noFill/>
          <a:ln>
            <a:noFill/>
          </a:ln>
        </p:spPr>
      </p:pic>
      <p:pic>
        <p:nvPicPr>
          <p:cNvPr id="314" name="Google Shape;314;p19"/>
          <p:cNvPicPr preferRelativeResize="0"/>
          <p:nvPr/>
        </p:nvPicPr>
        <p:blipFill>
          <a:blip r:embed="rId4">
            <a:alphaModFix/>
          </a:blip>
          <a:stretch>
            <a:fillRect/>
          </a:stretch>
        </p:blipFill>
        <p:spPr>
          <a:xfrm>
            <a:off x="0" y="2275525"/>
            <a:ext cx="8991599" cy="272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idx="1" type="body"/>
          </p:nvPr>
        </p:nvSpPr>
        <p:spPr>
          <a:xfrm>
            <a:off x="0" y="2588025"/>
            <a:ext cx="5486400" cy="25881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00210" lvl="0" marL="457200" rtl="0" algn="just">
              <a:lnSpc>
                <a:spcPct val="150000"/>
              </a:lnSpc>
              <a:spcBef>
                <a:spcPts val="0"/>
              </a:spcBef>
              <a:spcAft>
                <a:spcPts val="0"/>
              </a:spcAft>
              <a:buSzPts val="1128"/>
              <a:buChar char="●"/>
            </a:pPr>
            <a:r>
              <a:rPr lang="en-GB" sz="1127"/>
              <a:t>Terrorisms direct affected the safety of citizens.</a:t>
            </a:r>
            <a:endParaRPr sz="1127"/>
          </a:p>
          <a:p>
            <a:pPr indent="-300210" lvl="0" marL="457200" rtl="0" algn="just">
              <a:lnSpc>
                <a:spcPct val="150000"/>
              </a:lnSpc>
              <a:spcBef>
                <a:spcPts val="0"/>
              </a:spcBef>
              <a:spcAft>
                <a:spcPts val="0"/>
              </a:spcAft>
              <a:buSzPts val="1128"/>
              <a:buChar char="●"/>
            </a:pPr>
            <a:r>
              <a:rPr lang="en-GB" sz="1127"/>
              <a:t>Terrorism attacks affected on regions,country,cities and it </a:t>
            </a:r>
            <a:r>
              <a:rPr lang="en-GB" sz="1127"/>
              <a:t>creates bad impact on our  countries and  the   international stability and prosperity.</a:t>
            </a:r>
            <a:endParaRPr sz="1127"/>
          </a:p>
          <a:p>
            <a:pPr indent="-300210" lvl="0" marL="457200" rtl="0" algn="just">
              <a:lnSpc>
                <a:spcPct val="150000"/>
              </a:lnSpc>
              <a:spcBef>
                <a:spcPts val="0"/>
              </a:spcBef>
              <a:spcAft>
                <a:spcPts val="0"/>
              </a:spcAft>
              <a:buSzPts val="1128"/>
              <a:buChar char="●"/>
            </a:pPr>
            <a:r>
              <a:rPr lang="en-GB" sz="1127"/>
              <a:t>The idea of this project is creat a </a:t>
            </a:r>
            <a:r>
              <a:rPr lang="en-GB" sz="1127" u="sng"/>
              <a:t>“</a:t>
            </a:r>
            <a:r>
              <a:rPr lang="en-GB" sz="1127" u="sng">
                <a:latin typeface="Roboto Serif"/>
                <a:ea typeface="Roboto Serif"/>
                <a:cs typeface="Roboto Serif"/>
                <a:sym typeface="Roboto Serif"/>
              </a:rPr>
              <a:t>Global Terrorism Analysis” </a:t>
            </a:r>
            <a:r>
              <a:rPr lang="en-GB" sz="1127"/>
              <a:t>report through we can find the most affected regions,countries,city.</a:t>
            </a:r>
            <a:endParaRPr sz="1127"/>
          </a:p>
          <a:p>
            <a:pPr indent="-300210" lvl="0" marL="457200" rtl="0" algn="just">
              <a:lnSpc>
                <a:spcPct val="150000"/>
              </a:lnSpc>
              <a:spcBef>
                <a:spcPts val="0"/>
              </a:spcBef>
              <a:spcAft>
                <a:spcPts val="0"/>
              </a:spcAft>
              <a:buSzPts val="1128"/>
              <a:buChar char="●"/>
            </a:pPr>
            <a:r>
              <a:rPr lang="en-GB" sz="1127"/>
              <a:t>Which weapons they use ?</a:t>
            </a:r>
            <a:endParaRPr sz="1127"/>
          </a:p>
          <a:p>
            <a:pPr indent="-300210" lvl="0" marL="457200" rtl="0" algn="just">
              <a:lnSpc>
                <a:spcPct val="150000"/>
              </a:lnSpc>
              <a:spcBef>
                <a:spcPts val="0"/>
              </a:spcBef>
              <a:spcAft>
                <a:spcPts val="0"/>
              </a:spcAft>
              <a:buSzPts val="1128"/>
              <a:buChar char="●"/>
            </a:pPr>
            <a:r>
              <a:rPr lang="en-GB" sz="1127"/>
              <a:t>How many people kills,wound in terrorist activity?</a:t>
            </a:r>
            <a:endParaRPr sz="1127"/>
          </a:p>
          <a:p>
            <a:pPr indent="-288376" lvl="0" marL="457200" rtl="0" algn="just">
              <a:lnSpc>
                <a:spcPct val="150000"/>
              </a:lnSpc>
              <a:spcBef>
                <a:spcPts val="0"/>
              </a:spcBef>
              <a:spcAft>
                <a:spcPts val="0"/>
              </a:spcAft>
              <a:buSzPts val="941"/>
              <a:buChar char="●"/>
            </a:pPr>
            <a:r>
              <a:rPr lang="en-GB" sz="1127"/>
              <a:t>We distribute whole analysis into four parts and lastly we put our observation</a:t>
            </a:r>
            <a:r>
              <a:rPr lang="en-GB" sz="1041"/>
              <a:t>.</a:t>
            </a:r>
            <a:endParaRPr sz="1041"/>
          </a:p>
        </p:txBody>
      </p:sp>
      <p:pic>
        <p:nvPicPr>
          <p:cNvPr id="320" name="Google Shape;320;p20"/>
          <p:cNvPicPr preferRelativeResize="0"/>
          <p:nvPr/>
        </p:nvPicPr>
        <p:blipFill>
          <a:blip r:embed="rId3">
            <a:alphaModFix/>
          </a:blip>
          <a:stretch>
            <a:fillRect/>
          </a:stretch>
        </p:blipFill>
        <p:spPr>
          <a:xfrm>
            <a:off x="0" y="0"/>
            <a:ext cx="4478225" cy="2588025"/>
          </a:xfrm>
          <a:prstGeom prst="rect">
            <a:avLst/>
          </a:prstGeom>
          <a:noFill/>
          <a:ln>
            <a:noFill/>
          </a:ln>
        </p:spPr>
      </p:pic>
      <p:pic>
        <p:nvPicPr>
          <p:cNvPr id="321" name="Google Shape;321;p20"/>
          <p:cNvPicPr preferRelativeResize="0"/>
          <p:nvPr/>
        </p:nvPicPr>
        <p:blipFill>
          <a:blip r:embed="rId4">
            <a:alphaModFix/>
          </a:blip>
          <a:stretch>
            <a:fillRect/>
          </a:stretch>
        </p:blipFill>
        <p:spPr>
          <a:xfrm>
            <a:off x="5486526" y="1568875"/>
            <a:ext cx="3678375" cy="3515050"/>
          </a:xfrm>
          <a:prstGeom prst="rect">
            <a:avLst/>
          </a:prstGeom>
          <a:noFill/>
          <a:ln>
            <a:noFill/>
          </a:ln>
        </p:spPr>
      </p:pic>
      <p:sp>
        <p:nvSpPr>
          <p:cNvPr id="322" name="Google Shape;322;p20"/>
          <p:cNvSpPr txBox="1"/>
          <p:nvPr/>
        </p:nvSpPr>
        <p:spPr>
          <a:xfrm>
            <a:off x="5312300" y="724850"/>
            <a:ext cx="38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3" name="Google Shape;323;p20"/>
          <p:cNvSpPr txBox="1"/>
          <p:nvPr/>
        </p:nvSpPr>
        <p:spPr>
          <a:xfrm>
            <a:off x="4676800" y="478550"/>
            <a:ext cx="341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latin typeface="Impact"/>
                <a:ea typeface="Impact"/>
                <a:cs typeface="Impact"/>
                <a:sym typeface="Impact"/>
              </a:rPr>
              <a:t>Global Terrorism</a:t>
            </a:r>
            <a:endParaRPr sz="3000">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27" name="Shape 327"/>
        <p:cNvGrpSpPr/>
        <p:nvPr/>
      </p:nvGrpSpPr>
      <p:grpSpPr>
        <a:xfrm>
          <a:off x="0" y="0"/>
          <a:ext cx="0" cy="0"/>
          <a:chOff x="0" y="0"/>
          <a:chExt cx="0" cy="0"/>
        </a:xfrm>
      </p:grpSpPr>
      <p:sp>
        <p:nvSpPr>
          <p:cNvPr id="328" name="Google Shape;328;p21"/>
          <p:cNvSpPr txBox="1"/>
          <p:nvPr/>
        </p:nvSpPr>
        <p:spPr>
          <a:xfrm>
            <a:off x="178725" y="83400"/>
            <a:ext cx="868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rgbClr val="0C343D"/>
                </a:solidFill>
              </a:rPr>
              <a:t>⭆</a:t>
            </a:r>
            <a:r>
              <a:rPr b="1" lang="en-GB" sz="3000">
                <a:solidFill>
                  <a:srgbClr val="0C343D"/>
                </a:solidFill>
              </a:rPr>
              <a:t>HEAT MAP</a:t>
            </a:r>
            <a:r>
              <a:rPr b="1" lang="en-GB" sz="2700">
                <a:solidFill>
                  <a:srgbClr val="0C343D"/>
                </a:solidFill>
              </a:rPr>
              <a:t> ⭅</a:t>
            </a:r>
            <a:endParaRPr b="1" sz="2700">
              <a:solidFill>
                <a:srgbClr val="0C343D"/>
              </a:solidFill>
            </a:endParaRPr>
          </a:p>
        </p:txBody>
      </p:sp>
      <p:sp>
        <p:nvSpPr>
          <p:cNvPr id="329" name="Google Shape;329;p21"/>
          <p:cNvSpPr txBox="1"/>
          <p:nvPr/>
        </p:nvSpPr>
        <p:spPr>
          <a:xfrm rot="10800000">
            <a:off x="1499325" y="2658100"/>
            <a:ext cx="25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0" name="Google Shape;330;p21"/>
          <p:cNvSpPr txBox="1"/>
          <p:nvPr/>
        </p:nvSpPr>
        <p:spPr>
          <a:xfrm>
            <a:off x="625550" y="763875"/>
            <a:ext cx="6543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660000"/>
                </a:solidFill>
                <a:highlight>
                  <a:srgbClr val="FFFFFF"/>
                </a:highlight>
                <a:latin typeface="Times New Roman"/>
                <a:ea typeface="Times New Roman"/>
                <a:cs typeface="Times New Roman"/>
                <a:sym typeface="Times New Roman"/>
              </a:rPr>
              <a:t>Heatmap is used to show relationships between two variables.</a:t>
            </a:r>
            <a:endParaRPr b="1" sz="1600">
              <a:solidFill>
                <a:srgbClr val="66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111111"/>
              </a:solidFill>
              <a:highlight>
                <a:srgbClr val="FFFFFF"/>
              </a:highlight>
              <a:latin typeface="Times New Roman"/>
              <a:ea typeface="Times New Roman"/>
              <a:cs typeface="Times New Roman"/>
              <a:sym typeface="Times New Roman"/>
            </a:endParaRPr>
          </a:p>
        </p:txBody>
      </p:sp>
      <p:sp>
        <p:nvSpPr>
          <p:cNvPr id="331" name="Google Shape;331;p21"/>
          <p:cNvSpPr txBox="1"/>
          <p:nvPr/>
        </p:nvSpPr>
        <p:spPr>
          <a:xfrm>
            <a:off x="268100" y="1333575"/>
            <a:ext cx="629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111111"/>
                </a:solidFill>
              </a:rPr>
              <a:t>➼</a:t>
            </a:r>
            <a:r>
              <a:rPr lang="en-GB">
                <a:solidFill>
                  <a:schemeClr val="dk1"/>
                </a:solidFill>
              </a:rPr>
              <a:t> </a:t>
            </a:r>
            <a:r>
              <a:rPr lang="en-GB"/>
              <a:t>Some data part of heat map is having positive correlation.</a:t>
            </a:r>
            <a:endParaRPr/>
          </a:p>
          <a:p>
            <a:pPr indent="0" lvl="0" marL="0" rtl="0" algn="l">
              <a:spcBef>
                <a:spcPts val="0"/>
              </a:spcBef>
              <a:spcAft>
                <a:spcPts val="0"/>
              </a:spcAft>
              <a:buNone/>
            </a:pPr>
            <a:r>
              <a:rPr lang="en-GB"/>
              <a:t>➼</a:t>
            </a:r>
            <a:r>
              <a:rPr lang="en-GB">
                <a:solidFill>
                  <a:schemeClr val="dk1"/>
                </a:solidFill>
              </a:rPr>
              <a:t> </a:t>
            </a:r>
            <a:r>
              <a:rPr lang="en-GB"/>
              <a:t>Some data part of heat map is having negative correlation.</a:t>
            </a:r>
            <a:endParaRPr/>
          </a:p>
          <a:p>
            <a:pPr indent="0" lvl="0" marL="0" rtl="0" algn="l">
              <a:spcBef>
                <a:spcPts val="0"/>
              </a:spcBef>
              <a:spcAft>
                <a:spcPts val="0"/>
              </a:spcAft>
              <a:buNone/>
            </a:pPr>
            <a:r>
              <a:rPr lang="en-GB"/>
              <a:t>➼</a:t>
            </a:r>
            <a:r>
              <a:rPr lang="en-GB">
                <a:solidFill>
                  <a:schemeClr val="dk1"/>
                </a:solidFill>
              </a:rPr>
              <a:t> </a:t>
            </a:r>
            <a:r>
              <a:rPr lang="en-GB"/>
              <a:t>Some data part of heat map is having zero correlation.</a:t>
            </a:r>
            <a:endParaRPr/>
          </a:p>
          <a:p>
            <a:pPr indent="0" lvl="0" marL="0" rtl="0" algn="l">
              <a:spcBef>
                <a:spcPts val="0"/>
              </a:spcBef>
              <a:spcAft>
                <a:spcPts val="0"/>
              </a:spcAft>
              <a:buNone/>
            </a:pPr>
            <a:r>
              <a:rPr lang="en-GB"/>
              <a:t>➼</a:t>
            </a:r>
            <a:r>
              <a:rPr lang="en-GB">
                <a:solidFill>
                  <a:schemeClr val="dk1"/>
                </a:solidFill>
              </a:rPr>
              <a:t> </a:t>
            </a:r>
            <a:r>
              <a:rPr lang="en-GB"/>
              <a:t>But negative correlation  showing very low data part of heat map.</a:t>
            </a:r>
            <a:endParaRPr/>
          </a:p>
        </p:txBody>
      </p:sp>
      <p:sp>
        <p:nvSpPr>
          <p:cNvPr id="332" name="Google Shape;332;p21"/>
          <p:cNvSpPr txBox="1"/>
          <p:nvPr/>
        </p:nvSpPr>
        <p:spPr>
          <a:xfrm>
            <a:off x="1956125" y="933375"/>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3" name="Google Shape;333;p21"/>
          <p:cNvSpPr txBox="1"/>
          <p:nvPr/>
        </p:nvSpPr>
        <p:spPr>
          <a:xfrm>
            <a:off x="1787325" y="8043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4" name="Google Shape;334;p21"/>
          <p:cNvSpPr txBox="1"/>
          <p:nvPr/>
        </p:nvSpPr>
        <p:spPr>
          <a:xfrm flipH="1" rot="-5398880">
            <a:off x="1299073" y="-441924"/>
            <a:ext cx="46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5" name="Google Shape;335;p21"/>
          <p:cNvSpPr/>
          <p:nvPr/>
        </p:nvSpPr>
        <p:spPr>
          <a:xfrm>
            <a:off x="178725" y="804300"/>
            <a:ext cx="506400" cy="4002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21"/>
          <p:cNvPicPr preferRelativeResize="0"/>
          <p:nvPr/>
        </p:nvPicPr>
        <p:blipFill>
          <a:blip r:embed="rId3">
            <a:alphaModFix/>
          </a:blip>
          <a:stretch>
            <a:fillRect/>
          </a:stretch>
        </p:blipFill>
        <p:spPr>
          <a:xfrm>
            <a:off x="5520825" y="1849925"/>
            <a:ext cx="3563600" cy="335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